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4"/>
  </p:notesMasterIdLst>
  <p:sldIdLst>
    <p:sldId id="259" r:id="rId3"/>
    <p:sldId id="260" r:id="rId4"/>
    <p:sldId id="257" r:id="rId5"/>
    <p:sldId id="262" r:id="rId6"/>
    <p:sldId id="278" r:id="rId7"/>
    <p:sldId id="264" r:id="rId8"/>
    <p:sldId id="280" r:id="rId9"/>
    <p:sldId id="279" r:id="rId10"/>
    <p:sldId id="281" r:id="rId11"/>
    <p:sldId id="273" r:id="rId12"/>
    <p:sldId id="1448944143" r:id="rId13"/>
    <p:sldId id="274" r:id="rId14"/>
    <p:sldId id="1448944144" r:id="rId15"/>
    <p:sldId id="265" r:id="rId16"/>
    <p:sldId id="272" r:id="rId17"/>
    <p:sldId id="1448944146" r:id="rId18"/>
    <p:sldId id="271" r:id="rId19"/>
    <p:sldId id="261" r:id="rId20"/>
    <p:sldId id="263" r:id="rId21"/>
    <p:sldId id="1448944147"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083"/>
    <a:srgbClr val="140775"/>
    <a:srgbClr val="FFC004"/>
    <a:srgbClr val="1E1E1E"/>
    <a:srgbClr val="5A5A5A"/>
    <a:srgbClr val="0432FF"/>
    <a:srgbClr val="C9D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5013E-CCDB-4400-97D0-73701A20ACC3}" v="25" dt="2026-05-12T05:28:50.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3"/>
    <p:restoredTop sz="93447" autoAdjust="0"/>
  </p:normalViewPr>
  <p:slideViewPr>
    <p:cSldViewPr snapToGrid="0">
      <p:cViewPr varScale="1">
        <p:scale>
          <a:sx n="65" d="100"/>
          <a:sy n="65" d="100"/>
        </p:scale>
        <p:origin x="3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3CED6-0A01-4517-86A4-BE41ABEAAE61}" type="datetimeFigureOut">
              <a:rPr lang="en-US" smtClean="0"/>
              <a:t>6/4/2026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8C90E-C3D0-490F-A3F3-C177833B18F8}" type="slidenum">
              <a:rPr lang="en-US" smtClean="0"/>
              <a:t>‹#›</a:t>
            </a:fld>
            <a:endParaRPr lang="en-US"/>
          </a:p>
        </p:txBody>
      </p:sp>
    </p:spTree>
    <p:extLst>
      <p:ext uri="{BB962C8B-B14F-4D97-AF65-F5344CB8AC3E}">
        <p14:creationId xmlns:p14="http://schemas.microsoft.com/office/powerpoint/2010/main" val="2014627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8C90E-C3D0-490F-A3F3-C177833B18F8}" type="slidenum">
              <a:rPr lang="en-US" smtClean="0"/>
              <a:t>5</a:t>
            </a:fld>
            <a:endParaRPr lang="en-US"/>
          </a:p>
        </p:txBody>
      </p:sp>
    </p:spTree>
    <p:extLst>
      <p:ext uri="{BB962C8B-B14F-4D97-AF65-F5344CB8AC3E}">
        <p14:creationId xmlns:p14="http://schemas.microsoft.com/office/powerpoint/2010/main" val="309434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8C90E-C3D0-490F-A3F3-C177833B18F8}" type="slidenum">
              <a:rPr lang="en-US" smtClean="0"/>
              <a:t>6</a:t>
            </a:fld>
            <a:endParaRPr lang="en-US"/>
          </a:p>
        </p:txBody>
      </p:sp>
    </p:spTree>
    <p:extLst>
      <p:ext uri="{BB962C8B-B14F-4D97-AF65-F5344CB8AC3E}">
        <p14:creationId xmlns:p14="http://schemas.microsoft.com/office/powerpoint/2010/main" val="263237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8C90E-C3D0-490F-A3F3-C177833B18F8}" type="slidenum">
              <a:rPr lang="en-US" smtClean="0"/>
              <a:t>19</a:t>
            </a:fld>
            <a:endParaRPr lang="en-US"/>
          </a:p>
        </p:txBody>
      </p:sp>
    </p:spTree>
    <p:extLst>
      <p:ext uri="{BB962C8B-B14F-4D97-AF65-F5344CB8AC3E}">
        <p14:creationId xmlns:p14="http://schemas.microsoft.com/office/powerpoint/2010/main" val="265924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2A08-8FE4-1762-3260-4E2B9AE1B28F}"/>
              </a:ext>
            </a:extLst>
          </p:cNvPr>
          <p:cNvSpPr>
            <a:spLocks noGrp="1"/>
          </p:cNvSpPr>
          <p:nvPr>
            <p:ph type="ctrTitle"/>
          </p:nvPr>
        </p:nvSpPr>
        <p:spPr>
          <a:xfrm>
            <a:off x="1524000" y="1122363"/>
            <a:ext cx="9144000" cy="2387600"/>
          </a:xfrm>
        </p:spPr>
        <p:txBody>
          <a:bodyPr anchor="b"/>
          <a:lstStyle>
            <a:lvl1pPr algn="ctr">
              <a:defRPr sz="6000">
                <a:latin typeface="Georgia" panose="020405020504050203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59AA98F1-D4C3-6DC3-61D6-94DE0E8913D2}"/>
              </a:ext>
            </a:extLst>
          </p:cNvPr>
          <p:cNvSpPr>
            <a:spLocks noGrp="1"/>
          </p:cNvSpPr>
          <p:nvPr>
            <p:ph type="subTitle" idx="1"/>
          </p:nvPr>
        </p:nvSpPr>
        <p:spPr>
          <a:xfrm>
            <a:off x="1524000" y="3602038"/>
            <a:ext cx="9144000" cy="1655762"/>
          </a:xfrm>
        </p:spPr>
        <p:txBody>
          <a:bodyPr/>
          <a:lstStyle>
            <a:lvl1pPr marL="0" indent="0" algn="ctr">
              <a:buNone/>
              <a:defRPr sz="24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F529F81-983C-35DE-1356-A97677DE5273}"/>
              </a:ext>
            </a:extLst>
          </p:cNvPr>
          <p:cNvSpPr>
            <a:spLocks noGrp="1"/>
          </p:cNvSpPr>
          <p:nvPr>
            <p:ph type="dt" sz="half" idx="10"/>
          </p:nvPr>
        </p:nvSpPr>
        <p:spPr/>
        <p:txBody>
          <a:bodyPr/>
          <a:lstStyle/>
          <a:p>
            <a:fld id="{A622BA14-7C94-1147-93E9-1C6B75CA557D}" type="datetimeFigureOut">
              <a:rPr lang="en-US" smtClean="0"/>
              <a:t>6/4/2026</a:t>
            </a:fld>
            <a:endParaRPr lang="en-US"/>
          </a:p>
        </p:txBody>
      </p:sp>
      <p:sp>
        <p:nvSpPr>
          <p:cNvPr id="5" name="Footer Placeholder 4">
            <a:extLst>
              <a:ext uri="{FF2B5EF4-FFF2-40B4-BE49-F238E27FC236}">
                <a16:creationId xmlns:a16="http://schemas.microsoft.com/office/drawing/2014/main" id="{B0D59458-A959-1C59-A18A-56C3C780D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70495-2948-AB63-480E-5882DB6F0C34}"/>
              </a:ext>
            </a:extLst>
          </p:cNvPr>
          <p:cNvSpPr>
            <a:spLocks noGrp="1"/>
          </p:cNvSpPr>
          <p:nvPr>
            <p:ph type="sldNum" sz="quarter" idx="12"/>
          </p:nvPr>
        </p:nvSpPr>
        <p:spPr/>
        <p:txBody>
          <a:bodyPr/>
          <a:lstStyle/>
          <a:p>
            <a:fld id="{0DE2DDD9-0EA9-A046-A1B3-A424DC70CB0D}" type="slidenum">
              <a:rPr lang="en-US" smtClean="0"/>
              <a:t>‹#›</a:t>
            </a:fld>
            <a:endParaRPr lang="en-US"/>
          </a:p>
        </p:txBody>
      </p:sp>
    </p:spTree>
    <p:extLst>
      <p:ext uri="{BB962C8B-B14F-4D97-AF65-F5344CB8AC3E}">
        <p14:creationId xmlns:p14="http://schemas.microsoft.com/office/powerpoint/2010/main" val="419523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9818-7FD0-E0F3-32EF-2D434C1D41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15C92-FF2F-3EA1-DEE1-FDDF2A7AB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5A62E-1962-CFED-5652-A9E653FDA52E}"/>
              </a:ext>
            </a:extLst>
          </p:cNvPr>
          <p:cNvSpPr>
            <a:spLocks noGrp="1"/>
          </p:cNvSpPr>
          <p:nvPr>
            <p:ph type="dt" sz="half" idx="10"/>
          </p:nvPr>
        </p:nvSpPr>
        <p:spPr/>
        <p:txBody>
          <a:bodyPr/>
          <a:lstStyle/>
          <a:p>
            <a:fld id="{A622BA14-7C94-1147-93E9-1C6B75CA557D}" type="datetimeFigureOut">
              <a:rPr lang="en-US" smtClean="0"/>
              <a:t>6/4/2026</a:t>
            </a:fld>
            <a:endParaRPr lang="en-US"/>
          </a:p>
        </p:txBody>
      </p:sp>
      <p:sp>
        <p:nvSpPr>
          <p:cNvPr id="5" name="Footer Placeholder 4">
            <a:extLst>
              <a:ext uri="{FF2B5EF4-FFF2-40B4-BE49-F238E27FC236}">
                <a16:creationId xmlns:a16="http://schemas.microsoft.com/office/drawing/2014/main" id="{6991C569-9E76-7220-6C13-48170FC9F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590BA-3D24-CD31-728A-BEAF521930B7}"/>
              </a:ext>
            </a:extLst>
          </p:cNvPr>
          <p:cNvSpPr>
            <a:spLocks noGrp="1"/>
          </p:cNvSpPr>
          <p:nvPr>
            <p:ph type="sldNum" sz="quarter" idx="12"/>
          </p:nvPr>
        </p:nvSpPr>
        <p:spPr/>
        <p:txBody>
          <a:bodyPr/>
          <a:lstStyle/>
          <a:p>
            <a:fld id="{0DE2DDD9-0EA9-A046-A1B3-A424DC70CB0D}" type="slidenum">
              <a:rPr lang="en-US" smtClean="0"/>
              <a:t>‹#›</a:t>
            </a:fld>
            <a:endParaRPr lang="en-US"/>
          </a:p>
        </p:txBody>
      </p:sp>
    </p:spTree>
    <p:extLst>
      <p:ext uri="{BB962C8B-B14F-4D97-AF65-F5344CB8AC3E}">
        <p14:creationId xmlns:p14="http://schemas.microsoft.com/office/powerpoint/2010/main" val="172260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75A3E8-F7A6-4349-F83D-690ACCB6F2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BE68F7-066A-D5DE-0492-565E7B5BB5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F27E1-DBFF-B1EB-ABFA-3211EBF54F35}"/>
              </a:ext>
            </a:extLst>
          </p:cNvPr>
          <p:cNvSpPr>
            <a:spLocks noGrp="1"/>
          </p:cNvSpPr>
          <p:nvPr>
            <p:ph type="dt" sz="half" idx="10"/>
          </p:nvPr>
        </p:nvSpPr>
        <p:spPr/>
        <p:txBody>
          <a:bodyPr/>
          <a:lstStyle/>
          <a:p>
            <a:fld id="{A622BA14-7C94-1147-93E9-1C6B75CA557D}" type="datetimeFigureOut">
              <a:rPr lang="en-US" smtClean="0"/>
              <a:t>6/4/2026</a:t>
            </a:fld>
            <a:endParaRPr lang="en-US"/>
          </a:p>
        </p:txBody>
      </p:sp>
      <p:sp>
        <p:nvSpPr>
          <p:cNvPr id="5" name="Footer Placeholder 4">
            <a:extLst>
              <a:ext uri="{FF2B5EF4-FFF2-40B4-BE49-F238E27FC236}">
                <a16:creationId xmlns:a16="http://schemas.microsoft.com/office/drawing/2014/main" id="{11ACFFDD-EF2C-4412-4D62-938E1D0EB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FC86E-8CF5-787E-BAD8-B66A3005D5AB}"/>
              </a:ext>
            </a:extLst>
          </p:cNvPr>
          <p:cNvSpPr>
            <a:spLocks noGrp="1"/>
          </p:cNvSpPr>
          <p:nvPr>
            <p:ph type="sldNum" sz="quarter" idx="12"/>
          </p:nvPr>
        </p:nvSpPr>
        <p:spPr/>
        <p:txBody>
          <a:bodyPr/>
          <a:lstStyle/>
          <a:p>
            <a:fld id="{0DE2DDD9-0EA9-A046-A1B3-A424DC70CB0D}" type="slidenum">
              <a:rPr lang="en-US" smtClean="0"/>
              <a:t>‹#›</a:t>
            </a:fld>
            <a:endParaRPr lang="en-US"/>
          </a:p>
        </p:txBody>
      </p:sp>
    </p:spTree>
    <p:extLst>
      <p:ext uri="{BB962C8B-B14F-4D97-AF65-F5344CB8AC3E}">
        <p14:creationId xmlns:p14="http://schemas.microsoft.com/office/powerpoint/2010/main" val="3362055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ue Bar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00DA6A-3D89-AA43-9FDD-C30B0A918DD4}"/>
              </a:ext>
            </a:extLst>
          </p:cNvPr>
          <p:cNvSpPr/>
          <p:nvPr userDrawn="1"/>
        </p:nvSpPr>
        <p:spPr>
          <a:xfrm>
            <a:off x="0" y="5833641"/>
            <a:ext cx="12192000" cy="102436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BD6F7342-9099-7247-A414-39045CAFE8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264208" y="5833640"/>
            <a:ext cx="2963653" cy="1024360"/>
          </a:xfrm>
          <a:prstGeom prst="rect">
            <a:avLst/>
          </a:prstGeom>
        </p:spPr>
      </p:pic>
      <p:sp>
        <p:nvSpPr>
          <p:cNvPr id="7" name="Content Placeholder 2"/>
          <p:cNvSpPr>
            <a:spLocks noGrp="1"/>
          </p:cNvSpPr>
          <p:nvPr>
            <p:ph idx="1"/>
          </p:nvPr>
        </p:nvSpPr>
        <p:spPr>
          <a:xfrm>
            <a:off x="609600" y="1600201"/>
            <a:ext cx="10972800" cy="3870569"/>
          </a:xfrm>
        </p:spPr>
        <p:txBody>
          <a:bodyPr/>
          <a:lstStyle>
            <a:lvl1pPr>
              <a:defRPr sz="4000">
                <a:solidFill>
                  <a:schemeClr val="accent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0" y="274639"/>
            <a:ext cx="10972800" cy="1143000"/>
          </a:xfrm>
        </p:spPr>
        <p:txBody>
          <a:bodyPr>
            <a:normAutofit/>
          </a:bodyPr>
          <a:lstStyle>
            <a:lvl1pPr>
              <a:defRPr sz="5467">
                <a:solidFill>
                  <a:schemeClr val="accent1"/>
                </a:solidFill>
                <a:latin typeface="Georgia" panose="02040502050405020303" pitchFamily="18" charset="0"/>
                <a:cs typeface="Arial"/>
              </a:defRPr>
            </a:lvl1pPr>
          </a:lstStyle>
          <a:p>
            <a:r>
              <a:rPr lang="en-US" dirty="0"/>
              <a:t>Click to edit Master title style</a:t>
            </a:r>
          </a:p>
        </p:txBody>
      </p:sp>
      <p:sp>
        <p:nvSpPr>
          <p:cNvPr id="12" name="Footer Placeholder 3"/>
          <p:cNvSpPr>
            <a:spLocks noGrp="1"/>
          </p:cNvSpPr>
          <p:nvPr>
            <p:ph type="ftr" sz="quarter" idx="3"/>
          </p:nvPr>
        </p:nvSpPr>
        <p:spPr>
          <a:xfrm>
            <a:off x="35861" y="6491359"/>
            <a:ext cx="3860800" cy="365125"/>
          </a:xfrm>
          <a:prstGeom prst="rect">
            <a:avLst/>
          </a:prstGeom>
        </p:spPr>
        <p:txBody>
          <a:bodyPr/>
          <a:lstStyle>
            <a:lvl1pPr>
              <a:defRPr sz="1333">
                <a:solidFill>
                  <a:srgbClr val="FFFFFF"/>
                </a:solidFill>
                <a:latin typeface="Arial"/>
                <a:cs typeface="Arial"/>
              </a:defRPr>
            </a:lvl1pPr>
          </a:lstStyle>
          <a:p>
            <a:r>
              <a:rPr lang="en-US" dirty="0"/>
              <a:t>Click to add Office Information</a:t>
            </a:r>
          </a:p>
        </p:txBody>
      </p:sp>
      <p:pic>
        <p:nvPicPr>
          <p:cNvPr id="10" name="Picture 9" descr="CreightonUniv_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38299" y="6035733"/>
            <a:ext cx="1540296" cy="570249"/>
          </a:xfrm>
          <a:prstGeom prst="rect">
            <a:avLst/>
          </a:prstGeom>
        </p:spPr>
      </p:pic>
    </p:spTree>
    <p:extLst>
      <p:ext uri="{BB962C8B-B14F-4D97-AF65-F5344CB8AC3E}">
        <p14:creationId xmlns:p14="http://schemas.microsoft.com/office/powerpoint/2010/main" val="41229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A323-EE1D-6D26-FA33-B8A0E7866E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04C075-1F55-B912-5905-9F39E880D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289A4-2457-81B7-4BAB-0E866706B033}"/>
              </a:ext>
            </a:extLst>
          </p:cNvPr>
          <p:cNvSpPr>
            <a:spLocks noGrp="1"/>
          </p:cNvSpPr>
          <p:nvPr>
            <p:ph type="dt" sz="half" idx="10"/>
          </p:nvPr>
        </p:nvSpPr>
        <p:spPr/>
        <p:txBody>
          <a:bodyPr/>
          <a:lstStyle/>
          <a:p>
            <a:fld id="{EA0A9882-4E2C-44EE-8E14-F329A89591D2}" type="datetimeFigureOut">
              <a:rPr lang="en-US" smtClean="0"/>
              <a:t>6/4/2026</a:t>
            </a:fld>
            <a:endParaRPr lang="en-US"/>
          </a:p>
        </p:txBody>
      </p:sp>
      <p:sp>
        <p:nvSpPr>
          <p:cNvPr id="5" name="Footer Placeholder 4">
            <a:extLst>
              <a:ext uri="{FF2B5EF4-FFF2-40B4-BE49-F238E27FC236}">
                <a16:creationId xmlns:a16="http://schemas.microsoft.com/office/drawing/2014/main" id="{C71B3377-C4C5-0189-20B6-5EC900DA2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D5E7-436A-AA37-3BF7-0CBE4AA8E622}"/>
              </a:ext>
            </a:extLst>
          </p:cNvPr>
          <p:cNvSpPr>
            <a:spLocks noGrp="1"/>
          </p:cNvSpPr>
          <p:nvPr>
            <p:ph type="sldNum" sz="quarter" idx="12"/>
          </p:nvPr>
        </p:nvSpPr>
        <p:spPr/>
        <p:txBody>
          <a:bodyPr/>
          <a:lstStyle/>
          <a:p>
            <a:fld id="{51F8D250-D620-4C19-94F0-DC03C3FAE10F}" type="slidenum">
              <a:rPr lang="en-US" smtClean="0"/>
              <a:t>‹#›</a:t>
            </a:fld>
            <a:endParaRPr lang="en-US"/>
          </a:p>
        </p:txBody>
      </p:sp>
    </p:spTree>
    <p:extLst>
      <p:ext uri="{BB962C8B-B14F-4D97-AF65-F5344CB8AC3E}">
        <p14:creationId xmlns:p14="http://schemas.microsoft.com/office/powerpoint/2010/main" val="4226670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4033-900F-859D-2A23-03B93AB8B7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72947-5267-B5E0-AC33-A0EF254A8D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04ED2-3FD3-AA57-EF2F-9C63CB7D45F6}"/>
              </a:ext>
            </a:extLst>
          </p:cNvPr>
          <p:cNvSpPr>
            <a:spLocks noGrp="1"/>
          </p:cNvSpPr>
          <p:nvPr>
            <p:ph type="dt" sz="half" idx="10"/>
          </p:nvPr>
        </p:nvSpPr>
        <p:spPr/>
        <p:txBody>
          <a:bodyPr/>
          <a:lstStyle/>
          <a:p>
            <a:fld id="{EA0A9882-4E2C-44EE-8E14-F329A89591D2}" type="datetimeFigureOut">
              <a:rPr lang="en-US" smtClean="0"/>
              <a:t>6/4/2026</a:t>
            </a:fld>
            <a:endParaRPr lang="en-US"/>
          </a:p>
        </p:txBody>
      </p:sp>
      <p:sp>
        <p:nvSpPr>
          <p:cNvPr id="5" name="Footer Placeholder 4">
            <a:extLst>
              <a:ext uri="{FF2B5EF4-FFF2-40B4-BE49-F238E27FC236}">
                <a16:creationId xmlns:a16="http://schemas.microsoft.com/office/drawing/2014/main" id="{4615D85A-38A0-6AF7-4DB1-9579E2F66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4DB8E-96F7-2665-69B7-DEA90CF70404}"/>
              </a:ext>
            </a:extLst>
          </p:cNvPr>
          <p:cNvSpPr>
            <a:spLocks noGrp="1"/>
          </p:cNvSpPr>
          <p:nvPr>
            <p:ph type="sldNum" sz="quarter" idx="12"/>
          </p:nvPr>
        </p:nvSpPr>
        <p:spPr/>
        <p:txBody>
          <a:bodyPr/>
          <a:lstStyle/>
          <a:p>
            <a:fld id="{51F8D250-D620-4C19-94F0-DC03C3FAE10F}" type="slidenum">
              <a:rPr lang="en-US" smtClean="0"/>
              <a:t>‹#›</a:t>
            </a:fld>
            <a:endParaRPr lang="en-US"/>
          </a:p>
        </p:txBody>
      </p:sp>
    </p:spTree>
    <p:extLst>
      <p:ext uri="{BB962C8B-B14F-4D97-AF65-F5344CB8AC3E}">
        <p14:creationId xmlns:p14="http://schemas.microsoft.com/office/powerpoint/2010/main" val="1914229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6A6A-E85F-5D16-292A-7A950A8EA1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DC387D-7F69-21BE-5B4A-017BF17D55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3AD62-2AC1-FECE-6CD5-F2AA27147161}"/>
              </a:ext>
            </a:extLst>
          </p:cNvPr>
          <p:cNvSpPr>
            <a:spLocks noGrp="1"/>
          </p:cNvSpPr>
          <p:nvPr>
            <p:ph type="dt" sz="half" idx="10"/>
          </p:nvPr>
        </p:nvSpPr>
        <p:spPr/>
        <p:txBody>
          <a:bodyPr/>
          <a:lstStyle/>
          <a:p>
            <a:fld id="{EA0A9882-4E2C-44EE-8E14-F329A89591D2}" type="datetimeFigureOut">
              <a:rPr lang="en-US" smtClean="0"/>
              <a:t>6/4/2026</a:t>
            </a:fld>
            <a:endParaRPr lang="en-US"/>
          </a:p>
        </p:txBody>
      </p:sp>
      <p:sp>
        <p:nvSpPr>
          <p:cNvPr id="5" name="Footer Placeholder 4">
            <a:extLst>
              <a:ext uri="{FF2B5EF4-FFF2-40B4-BE49-F238E27FC236}">
                <a16:creationId xmlns:a16="http://schemas.microsoft.com/office/drawing/2014/main" id="{8EF005F4-30FD-7314-2F60-61BF02560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29433-B87A-3DE2-A2BE-3B58F1A866E8}"/>
              </a:ext>
            </a:extLst>
          </p:cNvPr>
          <p:cNvSpPr>
            <a:spLocks noGrp="1"/>
          </p:cNvSpPr>
          <p:nvPr>
            <p:ph type="sldNum" sz="quarter" idx="12"/>
          </p:nvPr>
        </p:nvSpPr>
        <p:spPr/>
        <p:txBody>
          <a:bodyPr/>
          <a:lstStyle/>
          <a:p>
            <a:fld id="{51F8D250-D620-4C19-94F0-DC03C3FAE10F}" type="slidenum">
              <a:rPr lang="en-US" smtClean="0"/>
              <a:t>‹#›</a:t>
            </a:fld>
            <a:endParaRPr lang="en-US"/>
          </a:p>
        </p:txBody>
      </p:sp>
    </p:spTree>
    <p:extLst>
      <p:ext uri="{BB962C8B-B14F-4D97-AF65-F5344CB8AC3E}">
        <p14:creationId xmlns:p14="http://schemas.microsoft.com/office/powerpoint/2010/main" val="2917154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7642-813D-96D1-0EE7-8D82A9327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653FB-0BF8-2467-BF93-BDAD9E779F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25555A-FCD0-A613-2A14-AC25160C81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EDE8BC-6FCF-C263-140A-E996D3B5466E}"/>
              </a:ext>
            </a:extLst>
          </p:cNvPr>
          <p:cNvSpPr>
            <a:spLocks noGrp="1"/>
          </p:cNvSpPr>
          <p:nvPr>
            <p:ph type="dt" sz="half" idx="10"/>
          </p:nvPr>
        </p:nvSpPr>
        <p:spPr/>
        <p:txBody>
          <a:bodyPr/>
          <a:lstStyle/>
          <a:p>
            <a:fld id="{EA0A9882-4E2C-44EE-8E14-F329A89591D2}" type="datetimeFigureOut">
              <a:rPr lang="en-US" smtClean="0"/>
              <a:t>6/4/2026</a:t>
            </a:fld>
            <a:endParaRPr lang="en-US"/>
          </a:p>
        </p:txBody>
      </p:sp>
      <p:sp>
        <p:nvSpPr>
          <p:cNvPr id="6" name="Footer Placeholder 5">
            <a:extLst>
              <a:ext uri="{FF2B5EF4-FFF2-40B4-BE49-F238E27FC236}">
                <a16:creationId xmlns:a16="http://schemas.microsoft.com/office/drawing/2014/main" id="{CE3D582B-0795-3F4D-F9A1-F3DE6072D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5CF225-AEB7-5679-4CBC-2C54BAA704B8}"/>
              </a:ext>
            </a:extLst>
          </p:cNvPr>
          <p:cNvSpPr>
            <a:spLocks noGrp="1"/>
          </p:cNvSpPr>
          <p:nvPr>
            <p:ph type="sldNum" sz="quarter" idx="12"/>
          </p:nvPr>
        </p:nvSpPr>
        <p:spPr/>
        <p:txBody>
          <a:bodyPr/>
          <a:lstStyle/>
          <a:p>
            <a:fld id="{51F8D250-D620-4C19-94F0-DC03C3FAE10F}" type="slidenum">
              <a:rPr lang="en-US" smtClean="0"/>
              <a:t>‹#›</a:t>
            </a:fld>
            <a:endParaRPr lang="en-US"/>
          </a:p>
        </p:txBody>
      </p:sp>
    </p:spTree>
    <p:extLst>
      <p:ext uri="{BB962C8B-B14F-4D97-AF65-F5344CB8AC3E}">
        <p14:creationId xmlns:p14="http://schemas.microsoft.com/office/powerpoint/2010/main" val="349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50AB-F989-16D2-98D3-B713F89DE5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EE17A2-2C1C-58E9-A40B-DCD18C8EF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24DCC6-A258-AA3C-BF90-4053ED00E3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0FE152-933C-D091-8C1C-C4BD933D9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5373AA-DE8F-42A6-3E4C-175EA1ED11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FF3B62-A0F0-90D8-3BD9-1D2900E21D2D}"/>
              </a:ext>
            </a:extLst>
          </p:cNvPr>
          <p:cNvSpPr>
            <a:spLocks noGrp="1"/>
          </p:cNvSpPr>
          <p:nvPr>
            <p:ph type="dt" sz="half" idx="10"/>
          </p:nvPr>
        </p:nvSpPr>
        <p:spPr/>
        <p:txBody>
          <a:bodyPr/>
          <a:lstStyle/>
          <a:p>
            <a:fld id="{EA0A9882-4E2C-44EE-8E14-F329A89591D2}" type="datetimeFigureOut">
              <a:rPr lang="en-US" smtClean="0"/>
              <a:t>6/4/2026</a:t>
            </a:fld>
            <a:endParaRPr lang="en-US"/>
          </a:p>
        </p:txBody>
      </p:sp>
      <p:sp>
        <p:nvSpPr>
          <p:cNvPr id="8" name="Footer Placeholder 7">
            <a:extLst>
              <a:ext uri="{FF2B5EF4-FFF2-40B4-BE49-F238E27FC236}">
                <a16:creationId xmlns:a16="http://schemas.microsoft.com/office/drawing/2014/main" id="{8F70FD90-4E77-C814-281A-C82F4066B9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D32C45-C253-1810-C5F0-F2851ADDA920}"/>
              </a:ext>
            </a:extLst>
          </p:cNvPr>
          <p:cNvSpPr>
            <a:spLocks noGrp="1"/>
          </p:cNvSpPr>
          <p:nvPr>
            <p:ph type="sldNum" sz="quarter" idx="12"/>
          </p:nvPr>
        </p:nvSpPr>
        <p:spPr/>
        <p:txBody>
          <a:bodyPr/>
          <a:lstStyle/>
          <a:p>
            <a:fld id="{51F8D250-D620-4C19-94F0-DC03C3FAE10F}" type="slidenum">
              <a:rPr lang="en-US" smtClean="0"/>
              <a:t>‹#›</a:t>
            </a:fld>
            <a:endParaRPr lang="en-US"/>
          </a:p>
        </p:txBody>
      </p:sp>
    </p:spTree>
    <p:extLst>
      <p:ext uri="{BB962C8B-B14F-4D97-AF65-F5344CB8AC3E}">
        <p14:creationId xmlns:p14="http://schemas.microsoft.com/office/powerpoint/2010/main" val="1738658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909D-7400-1292-36DC-C6EAF0A9B2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D95810-9E7A-8042-FDF2-047EB4CA09D1}"/>
              </a:ext>
            </a:extLst>
          </p:cNvPr>
          <p:cNvSpPr>
            <a:spLocks noGrp="1"/>
          </p:cNvSpPr>
          <p:nvPr>
            <p:ph type="dt" sz="half" idx="10"/>
          </p:nvPr>
        </p:nvSpPr>
        <p:spPr/>
        <p:txBody>
          <a:bodyPr/>
          <a:lstStyle/>
          <a:p>
            <a:fld id="{EA0A9882-4E2C-44EE-8E14-F329A89591D2}" type="datetimeFigureOut">
              <a:rPr lang="en-US" smtClean="0"/>
              <a:t>6/4/2026</a:t>
            </a:fld>
            <a:endParaRPr lang="en-US"/>
          </a:p>
        </p:txBody>
      </p:sp>
      <p:sp>
        <p:nvSpPr>
          <p:cNvPr id="4" name="Footer Placeholder 3">
            <a:extLst>
              <a:ext uri="{FF2B5EF4-FFF2-40B4-BE49-F238E27FC236}">
                <a16:creationId xmlns:a16="http://schemas.microsoft.com/office/drawing/2014/main" id="{5E696B22-C950-608F-4660-3854DA1748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9E9A08-190A-2D96-BA3A-1A58DF315BEC}"/>
              </a:ext>
            </a:extLst>
          </p:cNvPr>
          <p:cNvSpPr>
            <a:spLocks noGrp="1"/>
          </p:cNvSpPr>
          <p:nvPr>
            <p:ph type="sldNum" sz="quarter" idx="12"/>
          </p:nvPr>
        </p:nvSpPr>
        <p:spPr/>
        <p:txBody>
          <a:bodyPr/>
          <a:lstStyle/>
          <a:p>
            <a:fld id="{51F8D250-D620-4C19-94F0-DC03C3FAE10F}" type="slidenum">
              <a:rPr lang="en-US" smtClean="0"/>
              <a:t>‹#›</a:t>
            </a:fld>
            <a:endParaRPr lang="en-US"/>
          </a:p>
        </p:txBody>
      </p:sp>
    </p:spTree>
    <p:extLst>
      <p:ext uri="{BB962C8B-B14F-4D97-AF65-F5344CB8AC3E}">
        <p14:creationId xmlns:p14="http://schemas.microsoft.com/office/powerpoint/2010/main" val="3570914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053177-BEFC-43E7-9ABD-5702B48008BA}"/>
              </a:ext>
            </a:extLst>
          </p:cNvPr>
          <p:cNvSpPr>
            <a:spLocks noGrp="1"/>
          </p:cNvSpPr>
          <p:nvPr>
            <p:ph type="dt" sz="half" idx="10"/>
          </p:nvPr>
        </p:nvSpPr>
        <p:spPr/>
        <p:txBody>
          <a:bodyPr/>
          <a:lstStyle/>
          <a:p>
            <a:fld id="{EA0A9882-4E2C-44EE-8E14-F329A89591D2}" type="datetimeFigureOut">
              <a:rPr lang="en-US" smtClean="0"/>
              <a:t>6/4/2026</a:t>
            </a:fld>
            <a:endParaRPr lang="en-US"/>
          </a:p>
        </p:txBody>
      </p:sp>
      <p:sp>
        <p:nvSpPr>
          <p:cNvPr id="3" name="Footer Placeholder 2">
            <a:extLst>
              <a:ext uri="{FF2B5EF4-FFF2-40B4-BE49-F238E27FC236}">
                <a16:creationId xmlns:a16="http://schemas.microsoft.com/office/drawing/2014/main" id="{4863F908-7375-0061-89D0-CC9B2FCCBB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A19A01-A400-2EBF-6D0C-BA74E3693D7D}"/>
              </a:ext>
            </a:extLst>
          </p:cNvPr>
          <p:cNvSpPr>
            <a:spLocks noGrp="1"/>
          </p:cNvSpPr>
          <p:nvPr>
            <p:ph type="sldNum" sz="quarter" idx="12"/>
          </p:nvPr>
        </p:nvSpPr>
        <p:spPr/>
        <p:txBody>
          <a:bodyPr/>
          <a:lstStyle/>
          <a:p>
            <a:fld id="{51F8D250-D620-4C19-94F0-DC03C3FAE10F}" type="slidenum">
              <a:rPr lang="en-US" smtClean="0"/>
              <a:t>‹#›</a:t>
            </a:fld>
            <a:endParaRPr lang="en-US"/>
          </a:p>
        </p:txBody>
      </p:sp>
    </p:spTree>
    <p:extLst>
      <p:ext uri="{BB962C8B-B14F-4D97-AF65-F5344CB8AC3E}">
        <p14:creationId xmlns:p14="http://schemas.microsoft.com/office/powerpoint/2010/main" val="63589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8803-5D86-6037-BD38-7C2CCCCB1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5DC96-03F2-D536-FCC5-B3E6FEEA0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28F61-633C-863C-FD35-8534ED69CB48}"/>
              </a:ext>
            </a:extLst>
          </p:cNvPr>
          <p:cNvSpPr>
            <a:spLocks noGrp="1"/>
          </p:cNvSpPr>
          <p:nvPr>
            <p:ph type="dt" sz="half" idx="10"/>
          </p:nvPr>
        </p:nvSpPr>
        <p:spPr/>
        <p:txBody>
          <a:bodyPr/>
          <a:lstStyle/>
          <a:p>
            <a:fld id="{A622BA14-7C94-1147-93E9-1C6B75CA557D}" type="datetimeFigureOut">
              <a:rPr lang="en-US" smtClean="0"/>
              <a:t>6/4/2026</a:t>
            </a:fld>
            <a:endParaRPr lang="en-US"/>
          </a:p>
        </p:txBody>
      </p:sp>
      <p:sp>
        <p:nvSpPr>
          <p:cNvPr id="5" name="Footer Placeholder 4">
            <a:extLst>
              <a:ext uri="{FF2B5EF4-FFF2-40B4-BE49-F238E27FC236}">
                <a16:creationId xmlns:a16="http://schemas.microsoft.com/office/drawing/2014/main" id="{8C38A0B5-0540-31C5-09A5-9435DBA3F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C2C83-EAB7-F864-3E06-4C9EA8F45ACE}"/>
              </a:ext>
            </a:extLst>
          </p:cNvPr>
          <p:cNvSpPr>
            <a:spLocks noGrp="1"/>
          </p:cNvSpPr>
          <p:nvPr>
            <p:ph type="sldNum" sz="quarter" idx="12"/>
          </p:nvPr>
        </p:nvSpPr>
        <p:spPr/>
        <p:txBody>
          <a:bodyPr/>
          <a:lstStyle/>
          <a:p>
            <a:fld id="{0DE2DDD9-0EA9-A046-A1B3-A424DC70CB0D}" type="slidenum">
              <a:rPr lang="en-US" smtClean="0"/>
              <a:t>‹#›</a:t>
            </a:fld>
            <a:endParaRPr lang="en-US"/>
          </a:p>
        </p:txBody>
      </p:sp>
    </p:spTree>
    <p:extLst>
      <p:ext uri="{BB962C8B-B14F-4D97-AF65-F5344CB8AC3E}">
        <p14:creationId xmlns:p14="http://schemas.microsoft.com/office/powerpoint/2010/main" val="3829621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53CA-63AD-7063-6BCC-1B5683C67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7C30F-9E8D-8FD2-6996-66CF0ACDF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06BD02-4238-FB0A-EF57-4B69DD25B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9C758-347C-FC98-8080-067CAAC622E2}"/>
              </a:ext>
            </a:extLst>
          </p:cNvPr>
          <p:cNvSpPr>
            <a:spLocks noGrp="1"/>
          </p:cNvSpPr>
          <p:nvPr>
            <p:ph type="dt" sz="half" idx="10"/>
          </p:nvPr>
        </p:nvSpPr>
        <p:spPr/>
        <p:txBody>
          <a:bodyPr/>
          <a:lstStyle/>
          <a:p>
            <a:fld id="{EA0A9882-4E2C-44EE-8E14-F329A89591D2}" type="datetimeFigureOut">
              <a:rPr lang="en-US" smtClean="0"/>
              <a:t>6/4/2026</a:t>
            </a:fld>
            <a:endParaRPr lang="en-US"/>
          </a:p>
        </p:txBody>
      </p:sp>
      <p:sp>
        <p:nvSpPr>
          <p:cNvPr id="6" name="Footer Placeholder 5">
            <a:extLst>
              <a:ext uri="{FF2B5EF4-FFF2-40B4-BE49-F238E27FC236}">
                <a16:creationId xmlns:a16="http://schemas.microsoft.com/office/drawing/2014/main" id="{E4114559-2D4F-9FA3-3FA1-1A7EDB75D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97082-0A5E-8897-CAC6-325982501DB2}"/>
              </a:ext>
            </a:extLst>
          </p:cNvPr>
          <p:cNvSpPr>
            <a:spLocks noGrp="1"/>
          </p:cNvSpPr>
          <p:nvPr>
            <p:ph type="sldNum" sz="quarter" idx="12"/>
          </p:nvPr>
        </p:nvSpPr>
        <p:spPr/>
        <p:txBody>
          <a:bodyPr/>
          <a:lstStyle/>
          <a:p>
            <a:fld id="{51F8D250-D620-4C19-94F0-DC03C3FAE10F}" type="slidenum">
              <a:rPr lang="en-US" smtClean="0"/>
              <a:t>‹#›</a:t>
            </a:fld>
            <a:endParaRPr lang="en-US"/>
          </a:p>
        </p:txBody>
      </p:sp>
    </p:spTree>
    <p:extLst>
      <p:ext uri="{BB962C8B-B14F-4D97-AF65-F5344CB8AC3E}">
        <p14:creationId xmlns:p14="http://schemas.microsoft.com/office/powerpoint/2010/main" val="3802515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2BCC-DA3A-EC91-B61E-78AB7868F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54A3EC-1C53-C48B-753B-FDA19D8E9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40AEC5-868A-A5B0-1F3E-7BBC2A6B9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3D46D-7F9C-9CA8-EF47-0BC6C9E4E58F}"/>
              </a:ext>
            </a:extLst>
          </p:cNvPr>
          <p:cNvSpPr>
            <a:spLocks noGrp="1"/>
          </p:cNvSpPr>
          <p:nvPr>
            <p:ph type="dt" sz="half" idx="10"/>
          </p:nvPr>
        </p:nvSpPr>
        <p:spPr/>
        <p:txBody>
          <a:bodyPr/>
          <a:lstStyle/>
          <a:p>
            <a:fld id="{EA0A9882-4E2C-44EE-8E14-F329A89591D2}" type="datetimeFigureOut">
              <a:rPr lang="en-US" smtClean="0"/>
              <a:t>6/4/2026</a:t>
            </a:fld>
            <a:endParaRPr lang="en-US"/>
          </a:p>
        </p:txBody>
      </p:sp>
      <p:sp>
        <p:nvSpPr>
          <p:cNvPr id="6" name="Footer Placeholder 5">
            <a:extLst>
              <a:ext uri="{FF2B5EF4-FFF2-40B4-BE49-F238E27FC236}">
                <a16:creationId xmlns:a16="http://schemas.microsoft.com/office/drawing/2014/main" id="{323C8F68-5096-7ADA-0C29-81C9DF590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DFC45-CBB4-B35E-9289-ED5EB7E241CD}"/>
              </a:ext>
            </a:extLst>
          </p:cNvPr>
          <p:cNvSpPr>
            <a:spLocks noGrp="1"/>
          </p:cNvSpPr>
          <p:nvPr>
            <p:ph type="sldNum" sz="quarter" idx="12"/>
          </p:nvPr>
        </p:nvSpPr>
        <p:spPr/>
        <p:txBody>
          <a:bodyPr/>
          <a:lstStyle/>
          <a:p>
            <a:fld id="{51F8D250-D620-4C19-94F0-DC03C3FAE10F}" type="slidenum">
              <a:rPr lang="en-US" smtClean="0"/>
              <a:t>‹#›</a:t>
            </a:fld>
            <a:endParaRPr lang="en-US"/>
          </a:p>
        </p:txBody>
      </p:sp>
    </p:spTree>
    <p:extLst>
      <p:ext uri="{BB962C8B-B14F-4D97-AF65-F5344CB8AC3E}">
        <p14:creationId xmlns:p14="http://schemas.microsoft.com/office/powerpoint/2010/main" val="3913621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DEC-58C7-8105-AAF8-737F92E697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39D117-BCA8-8E1D-F9B6-DBE42D989B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3307A-401C-3529-0CD2-7980F1514A8F}"/>
              </a:ext>
            </a:extLst>
          </p:cNvPr>
          <p:cNvSpPr>
            <a:spLocks noGrp="1"/>
          </p:cNvSpPr>
          <p:nvPr>
            <p:ph type="dt" sz="half" idx="10"/>
          </p:nvPr>
        </p:nvSpPr>
        <p:spPr/>
        <p:txBody>
          <a:bodyPr/>
          <a:lstStyle/>
          <a:p>
            <a:fld id="{EA0A9882-4E2C-44EE-8E14-F329A89591D2}" type="datetimeFigureOut">
              <a:rPr lang="en-US" smtClean="0"/>
              <a:t>6/4/2026</a:t>
            </a:fld>
            <a:endParaRPr lang="en-US"/>
          </a:p>
        </p:txBody>
      </p:sp>
      <p:sp>
        <p:nvSpPr>
          <p:cNvPr id="5" name="Footer Placeholder 4">
            <a:extLst>
              <a:ext uri="{FF2B5EF4-FFF2-40B4-BE49-F238E27FC236}">
                <a16:creationId xmlns:a16="http://schemas.microsoft.com/office/drawing/2014/main" id="{69C58D57-1CAD-449A-218F-88A12ECBE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3A1F2-FF9B-A9A0-29C0-8BF8D5EF05B7}"/>
              </a:ext>
            </a:extLst>
          </p:cNvPr>
          <p:cNvSpPr>
            <a:spLocks noGrp="1"/>
          </p:cNvSpPr>
          <p:nvPr>
            <p:ph type="sldNum" sz="quarter" idx="12"/>
          </p:nvPr>
        </p:nvSpPr>
        <p:spPr/>
        <p:txBody>
          <a:bodyPr/>
          <a:lstStyle/>
          <a:p>
            <a:fld id="{51F8D250-D620-4C19-94F0-DC03C3FAE10F}" type="slidenum">
              <a:rPr lang="en-US" smtClean="0"/>
              <a:t>‹#›</a:t>
            </a:fld>
            <a:endParaRPr lang="en-US"/>
          </a:p>
        </p:txBody>
      </p:sp>
    </p:spTree>
    <p:extLst>
      <p:ext uri="{BB962C8B-B14F-4D97-AF65-F5344CB8AC3E}">
        <p14:creationId xmlns:p14="http://schemas.microsoft.com/office/powerpoint/2010/main" val="1256663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2EC1B-929F-FA0B-C691-9576FA00E4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35476-DFEF-A336-8F44-D2419864D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DF923-9F60-A429-48C7-46E01890E502}"/>
              </a:ext>
            </a:extLst>
          </p:cNvPr>
          <p:cNvSpPr>
            <a:spLocks noGrp="1"/>
          </p:cNvSpPr>
          <p:nvPr>
            <p:ph type="dt" sz="half" idx="10"/>
          </p:nvPr>
        </p:nvSpPr>
        <p:spPr/>
        <p:txBody>
          <a:bodyPr/>
          <a:lstStyle/>
          <a:p>
            <a:fld id="{EA0A9882-4E2C-44EE-8E14-F329A89591D2}" type="datetimeFigureOut">
              <a:rPr lang="en-US" smtClean="0"/>
              <a:t>6/4/2026</a:t>
            </a:fld>
            <a:endParaRPr lang="en-US"/>
          </a:p>
        </p:txBody>
      </p:sp>
      <p:sp>
        <p:nvSpPr>
          <p:cNvPr id="5" name="Footer Placeholder 4">
            <a:extLst>
              <a:ext uri="{FF2B5EF4-FFF2-40B4-BE49-F238E27FC236}">
                <a16:creationId xmlns:a16="http://schemas.microsoft.com/office/drawing/2014/main" id="{35572E5B-51F1-5DB0-B49E-BF4130524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9968D-DF83-2F64-B7D3-3BAF1F6B3C47}"/>
              </a:ext>
            </a:extLst>
          </p:cNvPr>
          <p:cNvSpPr>
            <a:spLocks noGrp="1"/>
          </p:cNvSpPr>
          <p:nvPr>
            <p:ph type="sldNum" sz="quarter" idx="12"/>
          </p:nvPr>
        </p:nvSpPr>
        <p:spPr/>
        <p:txBody>
          <a:bodyPr/>
          <a:lstStyle/>
          <a:p>
            <a:fld id="{51F8D250-D620-4C19-94F0-DC03C3FAE10F}" type="slidenum">
              <a:rPr lang="en-US" smtClean="0"/>
              <a:t>‹#›</a:t>
            </a:fld>
            <a:endParaRPr lang="en-US"/>
          </a:p>
        </p:txBody>
      </p:sp>
    </p:spTree>
    <p:extLst>
      <p:ext uri="{BB962C8B-B14F-4D97-AF65-F5344CB8AC3E}">
        <p14:creationId xmlns:p14="http://schemas.microsoft.com/office/powerpoint/2010/main" val="56109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lue Bar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00DA6A-3D89-AA43-9FDD-C30B0A918DD4}"/>
              </a:ext>
            </a:extLst>
          </p:cNvPr>
          <p:cNvSpPr/>
          <p:nvPr userDrawn="1"/>
        </p:nvSpPr>
        <p:spPr>
          <a:xfrm>
            <a:off x="0" y="5833641"/>
            <a:ext cx="12192000" cy="102436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BD6F7342-9099-7247-A414-39045CAFE8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264208" y="5833640"/>
            <a:ext cx="2963653" cy="1024360"/>
          </a:xfrm>
          <a:prstGeom prst="rect">
            <a:avLst/>
          </a:prstGeom>
        </p:spPr>
      </p:pic>
      <p:sp>
        <p:nvSpPr>
          <p:cNvPr id="7" name="Content Placeholder 2"/>
          <p:cNvSpPr>
            <a:spLocks noGrp="1"/>
          </p:cNvSpPr>
          <p:nvPr>
            <p:ph idx="1"/>
          </p:nvPr>
        </p:nvSpPr>
        <p:spPr>
          <a:xfrm>
            <a:off x="609600" y="1600201"/>
            <a:ext cx="10972800" cy="3870569"/>
          </a:xfrm>
        </p:spPr>
        <p:txBody>
          <a:bodyPr/>
          <a:lstStyle>
            <a:lvl1pPr>
              <a:defRPr sz="4000">
                <a:solidFill>
                  <a:schemeClr val="accent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0" y="274639"/>
            <a:ext cx="10972800" cy="1143000"/>
          </a:xfrm>
        </p:spPr>
        <p:txBody>
          <a:bodyPr>
            <a:normAutofit/>
          </a:bodyPr>
          <a:lstStyle>
            <a:lvl1pPr>
              <a:defRPr sz="5467">
                <a:solidFill>
                  <a:schemeClr val="accent1"/>
                </a:solidFill>
                <a:latin typeface="Georgia" panose="02040502050405020303" pitchFamily="18" charset="0"/>
                <a:cs typeface="Arial"/>
              </a:defRPr>
            </a:lvl1pPr>
          </a:lstStyle>
          <a:p>
            <a:r>
              <a:rPr lang="en-US" dirty="0"/>
              <a:t>Click to edit Master title style</a:t>
            </a:r>
          </a:p>
        </p:txBody>
      </p:sp>
      <p:sp>
        <p:nvSpPr>
          <p:cNvPr id="12" name="Footer Placeholder 3"/>
          <p:cNvSpPr>
            <a:spLocks noGrp="1"/>
          </p:cNvSpPr>
          <p:nvPr>
            <p:ph type="ftr" sz="quarter" idx="3"/>
          </p:nvPr>
        </p:nvSpPr>
        <p:spPr>
          <a:xfrm>
            <a:off x="35861" y="6491359"/>
            <a:ext cx="3860800" cy="365125"/>
          </a:xfrm>
          <a:prstGeom prst="rect">
            <a:avLst/>
          </a:prstGeom>
        </p:spPr>
        <p:txBody>
          <a:bodyPr/>
          <a:lstStyle>
            <a:lvl1pPr>
              <a:defRPr sz="1333">
                <a:solidFill>
                  <a:srgbClr val="FFFFFF"/>
                </a:solidFill>
                <a:latin typeface="Arial"/>
                <a:cs typeface="Arial"/>
              </a:defRPr>
            </a:lvl1pPr>
          </a:lstStyle>
          <a:p>
            <a:r>
              <a:rPr lang="en-US" dirty="0"/>
              <a:t>Click to add Office Information</a:t>
            </a:r>
          </a:p>
        </p:txBody>
      </p:sp>
      <p:pic>
        <p:nvPicPr>
          <p:cNvPr id="10" name="Picture 9" descr="CreightonUniv_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38299" y="6035733"/>
            <a:ext cx="1540296" cy="570249"/>
          </a:xfrm>
          <a:prstGeom prst="rect">
            <a:avLst/>
          </a:prstGeom>
        </p:spPr>
      </p:pic>
    </p:spTree>
    <p:extLst>
      <p:ext uri="{BB962C8B-B14F-4D97-AF65-F5344CB8AC3E}">
        <p14:creationId xmlns:p14="http://schemas.microsoft.com/office/powerpoint/2010/main" val="247607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Flam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A208A7-A33F-2143-9E84-6276630CDB4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745067" y="1147870"/>
            <a:ext cx="7769981" cy="995729"/>
          </a:xfrm>
        </p:spPr>
        <p:txBody>
          <a:bodyPr>
            <a:normAutofit/>
          </a:bodyPr>
          <a:lstStyle>
            <a:lvl1pPr algn="l">
              <a:defRPr sz="6400">
                <a:solidFill>
                  <a:schemeClr val="bg1"/>
                </a:solidFill>
                <a:latin typeface="Georgia" panose="02040502050405020303" pitchFamily="18" charset="0"/>
                <a:cs typeface="Arial"/>
              </a:defRPr>
            </a:lvl1pPr>
          </a:lstStyle>
          <a:p>
            <a:r>
              <a:rPr lang="en-US" dirty="0"/>
              <a:t>Presentation Title</a:t>
            </a:r>
          </a:p>
        </p:txBody>
      </p:sp>
      <p:sp>
        <p:nvSpPr>
          <p:cNvPr id="3" name="Subtitle 2"/>
          <p:cNvSpPr>
            <a:spLocks noGrp="1"/>
          </p:cNvSpPr>
          <p:nvPr>
            <p:ph type="subTitle" idx="1" hasCustomPrompt="1"/>
          </p:nvPr>
        </p:nvSpPr>
        <p:spPr>
          <a:xfrm>
            <a:off x="745067" y="2176081"/>
            <a:ext cx="6657219" cy="883627"/>
          </a:xfrm>
        </p:spPr>
        <p:txBody>
          <a:bodyPr>
            <a:normAutofit/>
          </a:bodyPr>
          <a:lstStyle>
            <a:lvl1pPr marL="0" indent="0" algn="l">
              <a:buNone/>
              <a:defRPr sz="3733" i="1">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Presentation Subtitle</a:t>
            </a:r>
          </a:p>
        </p:txBody>
      </p:sp>
      <p:sp>
        <p:nvSpPr>
          <p:cNvPr id="8" name="Text Placeholder 7"/>
          <p:cNvSpPr>
            <a:spLocks noGrp="1"/>
          </p:cNvSpPr>
          <p:nvPr>
            <p:ph type="body" sz="quarter" idx="13" hasCustomPrompt="1"/>
          </p:nvPr>
        </p:nvSpPr>
        <p:spPr>
          <a:xfrm>
            <a:off x="745069" y="2973068"/>
            <a:ext cx="5843456" cy="852243"/>
          </a:xfrm>
        </p:spPr>
        <p:txBody>
          <a:bodyPr>
            <a:normAutofit/>
          </a:bodyPr>
          <a:lstStyle>
            <a:lvl1pPr marL="0" indent="0">
              <a:buNone/>
              <a:defRPr sz="3733">
                <a:solidFill>
                  <a:schemeClr val="accent3"/>
                </a:solidFill>
                <a:latin typeface="Arial"/>
                <a:cs typeface="Aria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Presenter Name(s)</a:t>
            </a:r>
          </a:p>
        </p:txBody>
      </p:sp>
      <p:sp>
        <p:nvSpPr>
          <p:cNvPr id="10" name="Text Placeholder 9"/>
          <p:cNvSpPr>
            <a:spLocks noGrp="1"/>
          </p:cNvSpPr>
          <p:nvPr>
            <p:ph type="body" sz="quarter" idx="14" hasCustomPrompt="1"/>
          </p:nvPr>
        </p:nvSpPr>
        <p:spPr>
          <a:xfrm>
            <a:off x="745067" y="4516224"/>
            <a:ext cx="2865640" cy="498475"/>
          </a:xfrm>
        </p:spPr>
        <p:txBody>
          <a:bodyPr>
            <a:normAutofit/>
          </a:bodyPr>
          <a:lstStyle>
            <a:lvl1pPr marL="0" indent="0" algn="l">
              <a:buNone/>
              <a:defRPr sz="2133">
                <a:solidFill>
                  <a:schemeClr val="bg1"/>
                </a:solidFill>
                <a:latin typeface="Arial"/>
                <a:cs typeface="Arial"/>
              </a:defRPr>
            </a:lvl1pPr>
          </a:lstStyle>
          <a:p>
            <a:pPr lvl="0"/>
            <a:r>
              <a:rPr lang="en-US" dirty="0"/>
              <a:t>DATE</a:t>
            </a:r>
          </a:p>
        </p:txBody>
      </p:sp>
      <p:pic>
        <p:nvPicPr>
          <p:cNvPr id="7" name="Picture 6">
            <a:extLst>
              <a:ext uri="{FF2B5EF4-FFF2-40B4-BE49-F238E27FC236}">
                <a16:creationId xmlns:a16="http://schemas.microsoft.com/office/drawing/2014/main" id="{EAE360FE-3BDD-874B-B0E9-8F02CD3A8AC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480000">
            <a:off x="7148955" y="1176490"/>
            <a:ext cx="4222319" cy="7177941"/>
          </a:xfrm>
          <a:prstGeom prst="rect">
            <a:avLst/>
          </a:prstGeom>
        </p:spPr>
      </p:pic>
    </p:spTree>
    <p:extLst>
      <p:ext uri="{BB962C8B-B14F-4D97-AF65-F5344CB8AC3E}">
        <p14:creationId xmlns:p14="http://schemas.microsoft.com/office/powerpoint/2010/main" val="111351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C779-0600-C8F3-8498-89FF27FEE1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03138F-A5F6-66FD-DAA1-8B4746A58D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8837C4-EFF2-56A5-0B6F-D0DEFA91AB22}"/>
              </a:ext>
            </a:extLst>
          </p:cNvPr>
          <p:cNvSpPr>
            <a:spLocks noGrp="1"/>
          </p:cNvSpPr>
          <p:nvPr>
            <p:ph type="dt" sz="half" idx="10"/>
          </p:nvPr>
        </p:nvSpPr>
        <p:spPr/>
        <p:txBody>
          <a:bodyPr/>
          <a:lstStyle/>
          <a:p>
            <a:fld id="{A622BA14-7C94-1147-93E9-1C6B75CA557D}" type="datetimeFigureOut">
              <a:rPr lang="en-US" smtClean="0"/>
              <a:t>6/4/2026</a:t>
            </a:fld>
            <a:endParaRPr lang="en-US"/>
          </a:p>
        </p:txBody>
      </p:sp>
      <p:sp>
        <p:nvSpPr>
          <p:cNvPr id="5" name="Footer Placeholder 4">
            <a:extLst>
              <a:ext uri="{FF2B5EF4-FFF2-40B4-BE49-F238E27FC236}">
                <a16:creationId xmlns:a16="http://schemas.microsoft.com/office/drawing/2014/main" id="{E4FD050E-AA9B-8311-87B2-62D43F950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4E464-C106-BDCD-DD7F-15550540B3B2}"/>
              </a:ext>
            </a:extLst>
          </p:cNvPr>
          <p:cNvSpPr>
            <a:spLocks noGrp="1"/>
          </p:cNvSpPr>
          <p:nvPr>
            <p:ph type="sldNum" sz="quarter" idx="12"/>
          </p:nvPr>
        </p:nvSpPr>
        <p:spPr/>
        <p:txBody>
          <a:bodyPr/>
          <a:lstStyle/>
          <a:p>
            <a:fld id="{0DE2DDD9-0EA9-A046-A1B3-A424DC70CB0D}" type="slidenum">
              <a:rPr lang="en-US" smtClean="0"/>
              <a:t>‹#›</a:t>
            </a:fld>
            <a:endParaRPr lang="en-US"/>
          </a:p>
        </p:txBody>
      </p:sp>
    </p:spTree>
    <p:extLst>
      <p:ext uri="{BB962C8B-B14F-4D97-AF65-F5344CB8AC3E}">
        <p14:creationId xmlns:p14="http://schemas.microsoft.com/office/powerpoint/2010/main" val="326465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A910-F1BC-DC93-EA67-42F431D6A5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4D0AD-08EC-C092-9516-C9EEF4E0BE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2CF8CE-F5A6-3D66-760E-6B5CDC5EE8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EC516F-966E-2BF4-877B-79C684B6C5F2}"/>
              </a:ext>
            </a:extLst>
          </p:cNvPr>
          <p:cNvSpPr>
            <a:spLocks noGrp="1"/>
          </p:cNvSpPr>
          <p:nvPr>
            <p:ph type="dt" sz="half" idx="10"/>
          </p:nvPr>
        </p:nvSpPr>
        <p:spPr/>
        <p:txBody>
          <a:bodyPr/>
          <a:lstStyle/>
          <a:p>
            <a:fld id="{A622BA14-7C94-1147-93E9-1C6B75CA557D}" type="datetimeFigureOut">
              <a:rPr lang="en-US" smtClean="0"/>
              <a:t>6/4/2026</a:t>
            </a:fld>
            <a:endParaRPr lang="en-US"/>
          </a:p>
        </p:txBody>
      </p:sp>
      <p:sp>
        <p:nvSpPr>
          <p:cNvPr id="6" name="Footer Placeholder 5">
            <a:extLst>
              <a:ext uri="{FF2B5EF4-FFF2-40B4-BE49-F238E27FC236}">
                <a16:creationId xmlns:a16="http://schemas.microsoft.com/office/drawing/2014/main" id="{ABDB45E2-9953-CD9F-45C0-A4399A688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801EA1-176A-0392-FE94-CFFAEE735746}"/>
              </a:ext>
            </a:extLst>
          </p:cNvPr>
          <p:cNvSpPr>
            <a:spLocks noGrp="1"/>
          </p:cNvSpPr>
          <p:nvPr>
            <p:ph type="sldNum" sz="quarter" idx="12"/>
          </p:nvPr>
        </p:nvSpPr>
        <p:spPr/>
        <p:txBody>
          <a:bodyPr/>
          <a:lstStyle/>
          <a:p>
            <a:fld id="{0DE2DDD9-0EA9-A046-A1B3-A424DC70CB0D}" type="slidenum">
              <a:rPr lang="en-US" smtClean="0"/>
              <a:t>‹#›</a:t>
            </a:fld>
            <a:endParaRPr lang="en-US"/>
          </a:p>
        </p:txBody>
      </p:sp>
    </p:spTree>
    <p:extLst>
      <p:ext uri="{BB962C8B-B14F-4D97-AF65-F5344CB8AC3E}">
        <p14:creationId xmlns:p14="http://schemas.microsoft.com/office/powerpoint/2010/main" val="45091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1E26-D158-6BAE-1560-F981DF79F8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E75F84-A418-CFAA-4DDC-3219162019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42F21-B6D8-2675-BF50-771BA1A676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775B76-C8EC-8AE4-F320-9F8F69D41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227588-7EB9-EACF-09EE-5F12A42630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2E03F4-DB4E-BFE4-5734-32083FE3B8CE}"/>
              </a:ext>
            </a:extLst>
          </p:cNvPr>
          <p:cNvSpPr>
            <a:spLocks noGrp="1"/>
          </p:cNvSpPr>
          <p:nvPr>
            <p:ph type="dt" sz="half" idx="10"/>
          </p:nvPr>
        </p:nvSpPr>
        <p:spPr/>
        <p:txBody>
          <a:bodyPr/>
          <a:lstStyle/>
          <a:p>
            <a:fld id="{A622BA14-7C94-1147-93E9-1C6B75CA557D}" type="datetimeFigureOut">
              <a:rPr lang="en-US" smtClean="0"/>
              <a:t>6/4/2026</a:t>
            </a:fld>
            <a:endParaRPr lang="en-US"/>
          </a:p>
        </p:txBody>
      </p:sp>
      <p:sp>
        <p:nvSpPr>
          <p:cNvPr id="8" name="Footer Placeholder 7">
            <a:extLst>
              <a:ext uri="{FF2B5EF4-FFF2-40B4-BE49-F238E27FC236}">
                <a16:creationId xmlns:a16="http://schemas.microsoft.com/office/drawing/2014/main" id="{00C64F58-337F-39E0-E3DE-B06E300EBC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00CC6C-AE5A-A474-F971-6C3E01AA6D7D}"/>
              </a:ext>
            </a:extLst>
          </p:cNvPr>
          <p:cNvSpPr>
            <a:spLocks noGrp="1"/>
          </p:cNvSpPr>
          <p:nvPr>
            <p:ph type="sldNum" sz="quarter" idx="12"/>
          </p:nvPr>
        </p:nvSpPr>
        <p:spPr/>
        <p:txBody>
          <a:bodyPr/>
          <a:lstStyle/>
          <a:p>
            <a:fld id="{0DE2DDD9-0EA9-A046-A1B3-A424DC70CB0D}" type="slidenum">
              <a:rPr lang="en-US" smtClean="0"/>
              <a:t>‹#›</a:t>
            </a:fld>
            <a:endParaRPr lang="en-US"/>
          </a:p>
        </p:txBody>
      </p:sp>
    </p:spTree>
    <p:extLst>
      <p:ext uri="{BB962C8B-B14F-4D97-AF65-F5344CB8AC3E}">
        <p14:creationId xmlns:p14="http://schemas.microsoft.com/office/powerpoint/2010/main" val="352266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0B680-4209-B177-2E6B-54A3423D6B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26E928-48E6-933B-2E34-4E58146283C6}"/>
              </a:ext>
            </a:extLst>
          </p:cNvPr>
          <p:cNvSpPr>
            <a:spLocks noGrp="1"/>
          </p:cNvSpPr>
          <p:nvPr>
            <p:ph type="dt" sz="half" idx="10"/>
          </p:nvPr>
        </p:nvSpPr>
        <p:spPr/>
        <p:txBody>
          <a:bodyPr/>
          <a:lstStyle/>
          <a:p>
            <a:fld id="{A622BA14-7C94-1147-93E9-1C6B75CA557D}" type="datetimeFigureOut">
              <a:rPr lang="en-US" smtClean="0"/>
              <a:t>6/4/2026</a:t>
            </a:fld>
            <a:endParaRPr lang="en-US"/>
          </a:p>
        </p:txBody>
      </p:sp>
      <p:sp>
        <p:nvSpPr>
          <p:cNvPr id="4" name="Footer Placeholder 3">
            <a:extLst>
              <a:ext uri="{FF2B5EF4-FFF2-40B4-BE49-F238E27FC236}">
                <a16:creationId xmlns:a16="http://schemas.microsoft.com/office/drawing/2014/main" id="{DBBA231E-4D41-E7D7-964F-02E2E86215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36034-96B2-D2D8-2CB2-AE4A2C46FF22}"/>
              </a:ext>
            </a:extLst>
          </p:cNvPr>
          <p:cNvSpPr>
            <a:spLocks noGrp="1"/>
          </p:cNvSpPr>
          <p:nvPr>
            <p:ph type="sldNum" sz="quarter" idx="12"/>
          </p:nvPr>
        </p:nvSpPr>
        <p:spPr/>
        <p:txBody>
          <a:bodyPr/>
          <a:lstStyle/>
          <a:p>
            <a:fld id="{0DE2DDD9-0EA9-A046-A1B3-A424DC70CB0D}" type="slidenum">
              <a:rPr lang="en-US" smtClean="0"/>
              <a:t>‹#›</a:t>
            </a:fld>
            <a:endParaRPr lang="en-US"/>
          </a:p>
        </p:txBody>
      </p:sp>
    </p:spTree>
    <p:extLst>
      <p:ext uri="{BB962C8B-B14F-4D97-AF65-F5344CB8AC3E}">
        <p14:creationId xmlns:p14="http://schemas.microsoft.com/office/powerpoint/2010/main" val="92732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997948-F4C3-FDF4-F052-F8589E00FF8F}"/>
              </a:ext>
            </a:extLst>
          </p:cNvPr>
          <p:cNvSpPr>
            <a:spLocks noGrp="1"/>
          </p:cNvSpPr>
          <p:nvPr>
            <p:ph type="dt" sz="half" idx="10"/>
          </p:nvPr>
        </p:nvSpPr>
        <p:spPr/>
        <p:txBody>
          <a:bodyPr/>
          <a:lstStyle/>
          <a:p>
            <a:fld id="{A622BA14-7C94-1147-93E9-1C6B75CA557D}" type="datetimeFigureOut">
              <a:rPr lang="en-US" smtClean="0"/>
              <a:t>6/4/2026</a:t>
            </a:fld>
            <a:endParaRPr lang="en-US"/>
          </a:p>
        </p:txBody>
      </p:sp>
      <p:sp>
        <p:nvSpPr>
          <p:cNvPr id="3" name="Footer Placeholder 2">
            <a:extLst>
              <a:ext uri="{FF2B5EF4-FFF2-40B4-BE49-F238E27FC236}">
                <a16:creationId xmlns:a16="http://schemas.microsoft.com/office/drawing/2014/main" id="{E324E704-376E-98E5-002F-63D57AE3FE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EC94D5-C5F3-DDC6-47E9-1A962A43F253}"/>
              </a:ext>
            </a:extLst>
          </p:cNvPr>
          <p:cNvSpPr>
            <a:spLocks noGrp="1"/>
          </p:cNvSpPr>
          <p:nvPr>
            <p:ph type="sldNum" sz="quarter" idx="12"/>
          </p:nvPr>
        </p:nvSpPr>
        <p:spPr/>
        <p:txBody>
          <a:bodyPr/>
          <a:lstStyle/>
          <a:p>
            <a:fld id="{0DE2DDD9-0EA9-A046-A1B3-A424DC70CB0D}" type="slidenum">
              <a:rPr lang="en-US" smtClean="0"/>
              <a:t>‹#›</a:t>
            </a:fld>
            <a:endParaRPr lang="en-US"/>
          </a:p>
        </p:txBody>
      </p:sp>
    </p:spTree>
    <p:extLst>
      <p:ext uri="{BB962C8B-B14F-4D97-AF65-F5344CB8AC3E}">
        <p14:creationId xmlns:p14="http://schemas.microsoft.com/office/powerpoint/2010/main" val="134772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809C-66B1-9C34-CA01-D2B507A88E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622B92-DA3E-E8EF-EDD6-4D7BDCDCA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B4E7C7-168C-403D-D6EE-C7D774B71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0B037-C4BF-E454-5B2C-5E094908F7E1}"/>
              </a:ext>
            </a:extLst>
          </p:cNvPr>
          <p:cNvSpPr>
            <a:spLocks noGrp="1"/>
          </p:cNvSpPr>
          <p:nvPr>
            <p:ph type="dt" sz="half" idx="10"/>
          </p:nvPr>
        </p:nvSpPr>
        <p:spPr/>
        <p:txBody>
          <a:bodyPr/>
          <a:lstStyle/>
          <a:p>
            <a:fld id="{A622BA14-7C94-1147-93E9-1C6B75CA557D}" type="datetimeFigureOut">
              <a:rPr lang="en-US" smtClean="0"/>
              <a:t>6/4/2026</a:t>
            </a:fld>
            <a:endParaRPr lang="en-US"/>
          </a:p>
        </p:txBody>
      </p:sp>
      <p:sp>
        <p:nvSpPr>
          <p:cNvPr id="6" name="Footer Placeholder 5">
            <a:extLst>
              <a:ext uri="{FF2B5EF4-FFF2-40B4-BE49-F238E27FC236}">
                <a16:creationId xmlns:a16="http://schemas.microsoft.com/office/drawing/2014/main" id="{72BAFA4F-EEB7-88F1-2227-DFE3A2E76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07250-B390-6CFB-AA36-D664BB782AA1}"/>
              </a:ext>
            </a:extLst>
          </p:cNvPr>
          <p:cNvSpPr>
            <a:spLocks noGrp="1"/>
          </p:cNvSpPr>
          <p:nvPr>
            <p:ph type="sldNum" sz="quarter" idx="12"/>
          </p:nvPr>
        </p:nvSpPr>
        <p:spPr/>
        <p:txBody>
          <a:bodyPr/>
          <a:lstStyle/>
          <a:p>
            <a:fld id="{0DE2DDD9-0EA9-A046-A1B3-A424DC70CB0D}" type="slidenum">
              <a:rPr lang="en-US" smtClean="0"/>
              <a:t>‹#›</a:t>
            </a:fld>
            <a:endParaRPr lang="en-US"/>
          </a:p>
        </p:txBody>
      </p:sp>
    </p:spTree>
    <p:extLst>
      <p:ext uri="{BB962C8B-B14F-4D97-AF65-F5344CB8AC3E}">
        <p14:creationId xmlns:p14="http://schemas.microsoft.com/office/powerpoint/2010/main" val="275195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0B04-27B8-ACDA-3B93-59C7276F5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059F3A-BB19-2576-A829-D69A64096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E7D2EA-8BD7-9D81-5D18-2820ABD3E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169E17-B0B5-510D-2069-CFFEAF6B48E6}"/>
              </a:ext>
            </a:extLst>
          </p:cNvPr>
          <p:cNvSpPr>
            <a:spLocks noGrp="1"/>
          </p:cNvSpPr>
          <p:nvPr>
            <p:ph type="dt" sz="half" idx="10"/>
          </p:nvPr>
        </p:nvSpPr>
        <p:spPr/>
        <p:txBody>
          <a:bodyPr/>
          <a:lstStyle/>
          <a:p>
            <a:fld id="{A622BA14-7C94-1147-93E9-1C6B75CA557D}" type="datetimeFigureOut">
              <a:rPr lang="en-US" smtClean="0"/>
              <a:t>6/4/2026</a:t>
            </a:fld>
            <a:endParaRPr lang="en-US"/>
          </a:p>
        </p:txBody>
      </p:sp>
      <p:sp>
        <p:nvSpPr>
          <p:cNvPr id="6" name="Footer Placeholder 5">
            <a:extLst>
              <a:ext uri="{FF2B5EF4-FFF2-40B4-BE49-F238E27FC236}">
                <a16:creationId xmlns:a16="http://schemas.microsoft.com/office/drawing/2014/main" id="{A100D3E1-F7A7-B5C2-1967-E8DA55537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AE1C6-1F7C-3F48-F3D8-02C96B458197}"/>
              </a:ext>
            </a:extLst>
          </p:cNvPr>
          <p:cNvSpPr>
            <a:spLocks noGrp="1"/>
          </p:cNvSpPr>
          <p:nvPr>
            <p:ph type="sldNum" sz="quarter" idx="12"/>
          </p:nvPr>
        </p:nvSpPr>
        <p:spPr/>
        <p:txBody>
          <a:bodyPr/>
          <a:lstStyle/>
          <a:p>
            <a:fld id="{0DE2DDD9-0EA9-A046-A1B3-A424DC70CB0D}" type="slidenum">
              <a:rPr lang="en-US" smtClean="0"/>
              <a:t>‹#›</a:t>
            </a:fld>
            <a:endParaRPr lang="en-US"/>
          </a:p>
        </p:txBody>
      </p:sp>
    </p:spTree>
    <p:extLst>
      <p:ext uri="{BB962C8B-B14F-4D97-AF65-F5344CB8AC3E}">
        <p14:creationId xmlns:p14="http://schemas.microsoft.com/office/powerpoint/2010/main" val="403418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50000"/>
                <a:lumOff val="5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79C79A-62C5-220E-402D-B3050112D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DD3E3A8-2E08-2E0E-20C0-988FD7A398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0EE57A-C6A8-208C-8280-83F6C8EB3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22BA14-7C94-1147-93E9-1C6B75CA557D}" type="datetimeFigureOut">
              <a:rPr lang="en-US" smtClean="0"/>
              <a:t>6/4/2026</a:t>
            </a:fld>
            <a:endParaRPr lang="en-US"/>
          </a:p>
        </p:txBody>
      </p:sp>
      <p:sp>
        <p:nvSpPr>
          <p:cNvPr id="5" name="Footer Placeholder 4">
            <a:extLst>
              <a:ext uri="{FF2B5EF4-FFF2-40B4-BE49-F238E27FC236}">
                <a16:creationId xmlns:a16="http://schemas.microsoft.com/office/drawing/2014/main" id="{C19FC19C-DE06-5780-4313-832227905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D97D8D-BF9F-F5A4-3A14-DBCF2513B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E2DDD9-0EA9-A046-A1B3-A424DC70CB0D}" type="slidenum">
              <a:rPr lang="en-US" smtClean="0"/>
              <a:t>‹#›</a:t>
            </a:fld>
            <a:endParaRPr lang="en-US"/>
          </a:p>
        </p:txBody>
      </p:sp>
      <p:pic>
        <p:nvPicPr>
          <p:cNvPr id="22" name="Picture 21" descr="A blue and yellow logo&#10;&#10;AI-generated content may be incorrect.">
            <a:extLst>
              <a:ext uri="{FF2B5EF4-FFF2-40B4-BE49-F238E27FC236}">
                <a16:creationId xmlns:a16="http://schemas.microsoft.com/office/drawing/2014/main" id="{FEC25419-BF3C-3CCE-ABB0-3A44904F87BB}"/>
              </a:ext>
            </a:extLst>
          </p:cNvPr>
          <p:cNvPicPr>
            <a:picLocks noChangeAspect="1"/>
          </p:cNvPicPr>
          <p:nvPr userDrawn="1"/>
        </p:nvPicPr>
        <p:blipFill>
          <a:blip r:embed="rId14"/>
          <a:stretch>
            <a:fillRect/>
          </a:stretch>
        </p:blipFill>
        <p:spPr>
          <a:xfrm>
            <a:off x="4264152" y="0"/>
            <a:ext cx="7927848" cy="5285232"/>
          </a:xfrm>
          <a:prstGeom prst="rect">
            <a:avLst/>
          </a:prstGeom>
        </p:spPr>
      </p:pic>
      <p:pic>
        <p:nvPicPr>
          <p:cNvPr id="24" name="Picture 23" descr="A blue rectangular object with a white background&#10;&#10;AI-generated content may be incorrect.">
            <a:extLst>
              <a:ext uri="{FF2B5EF4-FFF2-40B4-BE49-F238E27FC236}">
                <a16:creationId xmlns:a16="http://schemas.microsoft.com/office/drawing/2014/main" id="{519E05F4-E65E-0EE1-A8F0-A2C886E5F210}"/>
              </a:ext>
            </a:extLst>
          </p:cNvPr>
          <p:cNvPicPr>
            <a:picLocks noChangeAspect="1"/>
          </p:cNvPicPr>
          <p:nvPr userDrawn="1"/>
        </p:nvPicPr>
        <p:blipFill>
          <a:blip r:embed="rId15"/>
          <a:srcRect t="36244" b="37255"/>
          <a:stretch>
            <a:fillRect/>
          </a:stretch>
        </p:blipFill>
        <p:spPr>
          <a:xfrm>
            <a:off x="-57150" y="6072027"/>
            <a:ext cx="12298680" cy="881223"/>
          </a:xfrm>
          <a:prstGeom prst="rect">
            <a:avLst/>
          </a:prstGeom>
        </p:spPr>
      </p:pic>
      <p:pic>
        <p:nvPicPr>
          <p:cNvPr id="26" name="Picture 25" descr="A blue rectangular object with a white background&#10;&#10;AI-generated content may be incorrect.">
            <a:extLst>
              <a:ext uri="{FF2B5EF4-FFF2-40B4-BE49-F238E27FC236}">
                <a16:creationId xmlns:a16="http://schemas.microsoft.com/office/drawing/2014/main" id="{33AE36E4-09ED-2509-1FA6-12927CC7C02C}"/>
              </a:ext>
            </a:extLst>
          </p:cNvPr>
          <p:cNvPicPr>
            <a:picLocks noChangeAspect="1"/>
          </p:cNvPicPr>
          <p:nvPr userDrawn="1"/>
        </p:nvPicPr>
        <p:blipFill>
          <a:blip r:embed="rId15"/>
          <a:srcRect t="36244" b="37255"/>
          <a:stretch>
            <a:fillRect/>
          </a:stretch>
        </p:blipFill>
        <p:spPr>
          <a:xfrm>
            <a:off x="-57150" y="-75487"/>
            <a:ext cx="12298680" cy="208837"/>
          </a:xfrm>
          <a:prstGeom prst="rect">
            <a:avLst/>
          </a:prstGeom>
        </p:spPr>
      </p:pic>
      <p:sp>
        <p:nvSpPr>
          <p:cNvPr id="28" name="TextBox 27">
            <a:extLst>
              <a:ext uri="{FF2B5EF4-FFF2-40B4-BE49-F238E27FC236}">
                <a16:creationId xmlns:a16="http://schemas.microsoft.com/office/drawing/2014/main" id="{B8FC0404-5D7C-6F6E-E959-4D16F0071B11}"/>
              </a:ext>
            </a:extLst>
          </p:cNvPr>
          <p:cNvSpPr txBox="1"/>
          <p:nvPr userDrawn="1"/>
        </p:nvSpPr>
        <p:spPr>
          <a:xfrm>
            <a:off x="3411312" y="6360956"/>
            <a:ext cx="8780688" cy="461665"/>
          </a:xfrm>
          <a:prstGeom prst="rect">
            <a:avLst/>
          </a:prstGeom>
          <a:noFill/>
        </p:spPr>
        <p:txBody>
          <a:bodyPr wrap="square">
            <a:spAutoFit/>
          </a:bodyPr>
          <a:lstStyle/>
          <a:p>
            <a:pPr algn="r"/>
            <a:r>
              <a:rPr lang="en-US" sz="2400" b="1" dirty="0">
                <a:solidFill>
                  <a:srgbClr val="FFC004"/>
                </a:solidFill>
                <a:latin typeface="Segoe Script" panose="020B0804020000000003" pitchFamily="34" charset="0"/>
              </a:rPr>
              <a:t>Serving Christ and the World Through Pharmacy</a:t>
            </a:r>
          </a:p>
        </p:txBody>
      </p:sp>
    </p:spTree>
    <p:extLst>
      <p:ext uri="{BB962C8B-B14F-4D97-AF65-F5344CB8AC3E}">
        <p14:creationId xmlns:p14="http://schemas.microsoft.com/office/powerpoint/2010/main" val="1168476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1E1E1E"/>
          </a:solidFill>
          <a:latin typeface="+mj-lt"/>
          <a:ea typeface="+mj-ea"/>
          <a:cs typeface="+mj-cs"/>
        </a:defRPr>
      </a:lvl1pPr>
    </p:titleStyle>
    <p:bodyStyle>
      <a:lvl1pPr marL="228600" indent="-228600" algn="l" defTabSz="914400" rtl="0" eaLnBrk="1" latinLnBrk="0" hangingPunct="1">
        <a:lnSpc>
          <a:spcPct val="200000"/>
        </a:lnSpc>
        <a:spcBef>
          <a:spcPts val="1000"/>
        </a:spcBef>
        <a:buFont typeface="Arial" panose="020B0604020202020204" pitchFamily="34" charset="0"/>
        <a:buChar char="•"/>
        <a:defRPr sz="2800" kern="1200">
          <a:solidFill>
            <a:srgbClr val="5A5A5A"/>
          </a:solidFill>
          <a:latin typeface="+mn-lt"/>
          <a:ea typeface="+mn-ea"/>
          <a:cs typeface="+mn-cs"/>
        </a:defRPr>
      </a:lvl1pPr>
      <a:lvl2pPr marL="685800" indent="-228600" algn="l" defTabSz="914400" rtl="0" eaLnBrk="1" latinLnBrk="0" hangingPunct="1">
        <a:lnSpc>
          <a:spcPct val="200000"/>
        </a:lnSpc>
        <a:spcBef>
          <a:spcPts val="500"/>
        </a:spcBef>
        <a:buFont typeface="Arial" panose="020B0604020202020204" pitchFamily="34" charset="0"/>
        <a:buChar char="•"/>
        <a:defRPr sz="2400" kern="1200">
          <a:solidFill>
            <a:srgbClr val="5A5A5A"/>
          </a:solidFill>
          <a:latin typeface="+mn-lt"/>
          <a:ea typeface="+mn-ea"/>
          <a:cs typeface="+mn-cs"/>
        </a:defRPr>
      </a:lvl2pPr>
      <a:lvl3pPr marL="1143000" indent="-228600" algn="l" defTabSz="914400" rtl="0" eaLnBrk="1" latinLnBrk="0" hangingPunct="1">
        <a:lnSpc>
          <a:spcPct val="200000"/>
        </a:lnSpc>
        <a:spcBef>
          <a:spcPts val="500"/>
        </a:spcBef>
        <a:buFont typeface="Arial" panose="020B0604020202020204" pitchFamily="34" charset="0"/>
        <a:buChar char="•"/>
        <a:defRPr sz="2000" kern="1200">
          <a:solidFill>
            <a:srgbClr val="5A5A5A"/>
          </a:solidFill>
          <a:latin typeface="+mn-lt"/>
          <a:ea typeface="+mn-ea"/>
          <a:cs typeface="+mn-cs"/>
        </a:defRPr>
      </a:lvl3pPr>
      <a:lvl4pPr marL="1600200" indent="-228600" algn="l" defTabSz="914400" rtl="0" eaLnBrk="1" latinLnBrk="0" hangingPunct="1">
        <a:lnSpc>
          <a:spcPct val="200000"/>
        </a:lnSpc>
        <a:spcBef>
          <a:spcPts val="500"/>
        </a:spcBef>
        <a:buFont typeface="Arial" panose="020B0604020202020204" pitchFamily="34" charset="0"/>
        <a:buChar char="•"/>
        <a:defRPr sz="1800" kern="1200">
          <a:solidFill>
            <a:srgbClr val="5A5A5A"/>
          </a:solidFill>
          <a:latin typeface="+mn-lt"/>
          <a:ea typeface="+mn-ea"/>
          <a:cs typeface="+mn-cs"/>
        </a:defRPr>
      </a:lvl4pPr>
      <a:lvl5pPr marL="2057400" indent="-228600" algn="l" defTabSz="914400" rtl="0" eaLnBrk="1" latinLnBrk="0" hangingPunct="1">
        <a:lnSpc>
          <a:spcPct val="200000"/>
        </a:lnSpc>
        <a:spcBef>
          <a:spcPts val="500"/>
        </a:spcBef>
        <a:buFont typeface="Arial" panose="020B0604020202020204" pitchFamily="34" charset="0"/>
        <a:buChar char="•"/>
        <a:defRPr sz="18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FC5C4-3849-DBED-08E4-8BEB1E996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FA51C-39F5-6DF1-66B4-3C744C297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2F8DF-5091-A83B-AFD1-5D1B470AE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0A9882-4E2C-44EE-8E14-F329A89591D2}" type="datetimeFigureOut">
              <a:rPr lang="en-US" smtClean="0"/>
              <a:t>6/4/2026</a:t>
            </a:fld>
            <a:endParaRPr lang="en-US"/>
          </a:p>
        </p:txBody>
      </p:sp>
      <p:sp>
        <p:nvSpPr>
          <p:cNvPr id="5" name="Footer Placeholder 4">
            <a:extLst>
              <a:ext uri="{FF2B5EF4-FFF2-40B4-BE49-F238E27FC236}">
                <a16:creationId xmlns:a16="http://schemas.microsoft.com/office/drawing/2014/main" id="{BD7CD925-B53D-6E6E-88C6-406BD7E0D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FF87251-32A8-D0F9-023F-79CEC4014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F8D250-D620-4C19-94F0-DC03C3FAE10F}" type="slidenum">
              <a:rPr lang="en-US" smtClean="0"/>
              <a:t>‹#›</a:t>
            </a:fld>
            <a:endParaRPr lang="en-US"/>
          </a:p>
        </p:txBody>
      </p:sp>
    </p:spTree>
    <p:extLst>
      <p:ext uri="{BB962C8B-B14F-4D97-AF65-F5344CB8AC3E}">
        <p14:creationId xmlns:p14="http://schemas.microsoft.com/office/powerpoint/2010/main" val="39339705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eriMiller@creighto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gis.iowa.gov/legislation/BillBook?ga=90&amp;ba=HF555" TargetMode="External"/><Relationship Id="rId2" Type="http://schemas.openxmlformats.org/officeDocument/2006/relationships/hyperlink" Target="https://www.legis.iowa.gov/docs/ico/chapter/155A.pdf" TargetMode="External"/><Relationship Id="rId1" Type="http://schemas.openxmlformats.org/officeDocument/2006/relationships/slideLayout" Target="../slideLayouts/slideLayout1.xml"/><Relationship Id="rId4" Type="http://schemas.openxmlformats.org/officeDocument/2006/relationships/hyperlink" Target="https://www.iarx.org/soc_faq"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overnor.iowa.gov/executive-order-number-10"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dial.iowa.gov/pharmacy-laws-rule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legis.iowa.gov/docs/iac/chapter/481.555.pdf" TargetMode="External"/><Relationship Id="rId3" Type="http://schemas.openxmlformats.org/officeDocument/2006/relationships/hyperlink" Target="https://www.legis.iowa.gov/docs/iac/chapter/481.550.pdf" TargetMode="External"/><Relationship Id="rId7" Type="http://schemas.openxmlformats.org/officeDocument/2006/relationships/hyperlink" Target="https://www.legis.iowa.gov/docs/iac/chapter/481.554.pdf" TargetMode="External"/><Relationship Id="rId12" Type="http://schemas.openxmlformats.org/officeDocument/2006/relationships/hyperlink" Target="https://dial.iowa.gov/pharmacy-laws-rules" TargetMode="External"/><Relationship Id="rId2" Type="http://schemas.openxmlformats.org/officeDocument/2006/relationships/hyperlink" Target="https://www.legis.iowa.gov/docs/iac/agency/08-07-2024.657.pdf" TargetMode="External"/><Relationship Id="rId1" Type="http://schemas.openxmlformats.org/officeDocument/2006/relationships/slideLayout" Target="../slideLayouts/slideLayout1.xml"/><Relationship Id="rId6" Type="http://schemas.openxmlformats.org/officeDocument/2006/relationships/hyperlink" Target="https://www.legis.iowa.gov/docs/iac/chapter/481.553.pdf" TargetMode="External"/><Relationship Id="rId11" Type="http://schemas.openxmlformats.org/officeDocument/2006/relationships/image" Target="../media/image11.png"/><Relationship Id="rId5" Type="http://schemas.openxmlformats.org/officeDocument/2006/relationships/hyperlink" Target="https://www.legis.iowa.gov/docs/iac/chapter/481.552.pdf" TargetMode="External"/><Relationship Id="rId10" Type="http://schemas.openxmlformats.org/officeDocument/2006/relationships/hyperlink" Target="https://www.legis.iowa.gov/docs/iac/chapter/481.557.pdf" TargetMode="External"/><Relationship Id="rId4" Type="http://schemas.openxmlformats.org/officeDocument/2006/relationships/hyperlink" Target="https://www.legis.iowa.gov/docs/iac/chapter/481.551.pdf" TargetMode="External"/><Relationship Id="rId9" Type="http://schemas.openxmlformats.org/officeDocument/2006/relationships/hyperlink" Target="https://www.legis.iowa.gov/docs/iac/chapter/481.556.pd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iarx.org/soc_faq"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iarx.org/soc_faq"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lnkd.in/gXg8vTCw" TargetMode="External"/><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hyperlink" Target="https://glenwood.medicap.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iceroinstitute.org/wp-content/uploads/2024/11/Toward-Pharmacist-Full-Practice-Authority-11-1-2024.pdf" TargetMode="External"/><Relationship Id="rId2" Type="http://schemas.openxmlformats.org/officeDocument/2006/relationships/hyperlink" Target="https://ciceroinstitute.org/about/"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technologyreview.com/2025/07/29/1120769/exclusive-record-breaking-baby-born-embryo-over-30-years-old/"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www.medpagetoday.com/popmedicine/cultureclinic/116709" TargetMode="External"/><Relationship Id="rId4" Type="http://schemas.openxmlformats.org/officeDocument/2006/relationships/hyperlink" Target="https://uihc.org/childrens/patient-story/iowa-boy-born-21-weeks-now-worlds-most-premature-bab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royectoguappis.blogspot.com/2016/12/kahoot-app-aprendizaje-basado-en-el.html" TargetMode="External"/><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terimiller@creighton.edu" TargetMode="External"/><Relationship Id="rId2" Type="http://schemas.openxmlformats.org/officeDocument/2006/relationships/hyperlink" Target="https://www.aspl.org/assets/DASPL/Candidate%20Roster.pdf"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ead.nxtbook.com/nabp/bulletin/naplex_mpje_bulletin/cover.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nabp.pharmacy/programs/examinations/mpje/uniform-mpje/#participating-stat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nabp.pharmacy/about/boards-of-pharmac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abp.pharmacy/about/boards-of-pharmacy/" TargetMode="External"/><Relationship Id="rId2" Type="http://schemas.openxmlformats.org/officeDocument/2006/relationships/hyperlink" Target="https://nabp.pharmacy/programs/examinations/mpje/uniform-mpje/#participating-states"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325B2E-6E9F-0D6E-7415-CD0AAD3BBC70}"/>
              </a:ext>
            </a:extLst>
          </p:cNvPr>
          <p:cNvSpPr>
            <a:spLocks noGrp="1"/>
          </p:cNvSpPr>
          <p:nvPr>
            <p:ph type="subTitle" idx="1"/>
          </p:nvPr>
        </p:nvSpPr>
        <p:spPr>
          <a:xfrm>
            <a:off x="838200" y="3189514"/>
            <a:ext cx="11114314" cy="2667000"/>
          </a:xfrm>
        </p:spPr>
        <p:txBody>
          <a:bodyPr numCol="1">
            <a:normAutofit lnSpcReduction="10000"/>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a:ln>
                  <a:noFill/>
                </a:ln>
                <a:solidFill>
                  <a:srgbClr val="151083"/>
                </a:solidFill>
                <a:effectLst/>
                <a:uLnTx/>
                <a:uFillTx/>
                <a:cs typeface="Arial"/>
              </a:rPr>
              <a:t>Teri Miller, BPharm, DASPL, J.D. Candidate ’28</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a:ln>
                  <a:noFill/>
                </a:ln>
                <a:solidFill>
                  <a:srgbClr val="151083"/>
                </a:solidFill>
                <a:effectLst/>
                <a:uLnTx/>
                <a:uFillTx/>
                <a:cs typeface="Arial"/>
              </a:rPr>
              <a:t>Creighton University</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a:ln>
                  <a:noFill/>
                </a:ln>
                <a:solidFill>
                  <a:srgbClr val="151083"/>
                </a:solidFill>
                <a:effectLst/>
                <a:uLnTx/>
                <a:uFillTx/>
                <a:cs typeface="Arial"/>
                <a:hlinkClick r:id="rId2">
                  <a:extLst>
                    <a:ext uri="{A12FA001-AC4F-418D-AE19-62706E023703}">
                      <ahyp:hlinkClr xmlns:ahyp="http://schemas.microsoft.com/office/drawing/2018/hyperlinkcolor" val="tx"/>
                    </a:ext>
                  </a:extLst>
                </a:hlinkClick>
              </a:rPr>
              <a:t>TeriMiller@creighton.edu</a:t>
            </a:r>
            <a:endParaRPr kumimoji="0" lang="en-US" sz="2200" b="1" i="0" u="none" strike="noStrike" kern="1200" cap="none" spc="0" normalizeH="0" baseline="0" noProof="0" dirty="0">
              <a:ln>
                <a:noFill/>
              </a:ln>
              <a:solidFill>
                <a:srgbClr val="151083"/>
              </a:solidFill>
              <a:effectLst/>
              <a:uLnTx/>
              <a:uFillTx/>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a:ln>
                  <a:noFill/>
                </a:ln>
                <a:solidFill>
                  <a:srgbClr val="151083"/>
                </a:solidFill>
                <a:effectLst/>
                <a:uLnTx/>
                <a:uFillTx/>
                <a:cs typeface="Arial"/>
              </a:rPr>
              <a:t>402-280-2626</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200" b="1" i="0" strike="noStrike" kern="1200" cap="none" spc="0" normalizeH="0" baseline="0" noProof="0" dirty="0">
                <a:ln>
                  <a:noFill/>
                </a:ln>
                <a:solidFill>
                  <a:srgbClr val="151083"/>
                </a:solidFill>
                <a:effectLst/>
                <a:uLnTx/>
                <a:uFillTx/>
                <a:cs typeface="Arial"/>
              </a:rPr>
              <a:t>										CPFI Annual Conference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a:ln>
                  <a:noFill/>
                </a:ln>
                <a:solidFill>
                  <a:srgbClr val="151083"/>
                </a:solidFill>
                <a:effectLst/>
                <a:uLnTx/>
                <a:uFillTx/>
                <a:cs typeface="Arial"/>
              </a:rPr>
              <a:t>										Saturday, June 6, 2026</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a:ln>
                  <a:noFill/>
                </a:ln>
                <a:solidFill>
                  <a:srgbClr val="151083"/>
                </a:solidFill>
                <a:effectLst/>
                <a:uLnTx/>
                <a:uFillTx/>
                <a:cs typeface="Arial"/>
              </a:rPr>
              <a:t>										9:45AM-10:45AM</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sz="1800" b="1" i="0" u="none" strike="noStrike" kern="1200" cap="none" spc="0" normalizeH="0" baseline="0" noProof="0" dirty="0">
              <a:ln>
                <a:noFill/>
              </a:ln>
              <a:solidFill>
                <a:srgbClr val="151083"/>
              </a:solidFill>
              <a:effectLst/>
              <a:uLnTx/>
              <a:uFillTx/>
              <a:latin typeface="Arial"/>
              <a:ea typeface="+mn-ea"/>
              <a:cs typeface="Arial"/>
            </a:endParaRPr>
          </a:p>
          <a:p>
            <a:endParaRPr lang="en-US" dirty="0"/>
          </a:p>
        </p:txBody>
      </p:sp>
      <p:sp>
        <p:nvSpPr>
          <p:cNvPr id="5" name="Rectangle 4">
            <a:extLst>
              <a:ext uri="{FF2B5EF4-FFF2-40B4-BE49-F238E27FC236}">
                <a16:creationId xmlns:a16="http://schemas.microsoft.com/office/drawing/2014/main" id="{A08E6EE4-7D12-9F83-8958-33C5825FBC0C}"/>
              </a:ext>
            </a:extLst>
          </p:cNvPr>
          <p:cNvSpPr/>
          <p:nvPr/>
        </p:nvSpPr>
        <p:spPr>
          <a:xfrm>
            <a:off x="696686" y="500743"/>
            <a:ext cx="8512629" cy="1754326"/>
          </a:xfrm>
          <a:prstGeom prst="rect">
            <a:avLst/>
          </a:prstGeom>
          <a:noFill/>
        </p:spPr>
        <p:txBody>
          <a:bodyPr wrap="square" lIns="91440" tIns="45720" rIns="91440" bIns="45720">
            <a:spAutoFit/>
          </a:bodyPr>
          <a:lstStyle/>
          <a:p>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2026</a:t>
            </a:r>
            <a:b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Law &amp; Licensure Update</a:t>
            </a:r>
          </a:p>
        </p:txBody>
      </p:sp>
    </p:spTree>
    <p:extLst>
      <p:ext uri="{BB962C8B-B14F-4D97-AF65-F5344CB8AC3E}">
        <p14:creationId xmlns:p14="http://schemas.microsoft.com/office/powerpoint/2010/main" val="59932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73DAF-F95A-5943-0CB4-097754D2B4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D760E-75C6-88B8-0B1B-CA4D6F996509}"/>
              </a:ext>
            </a:extLst>
          </p:cNvPr>
          <p:cNvSpPr>
            <a:spLocks noGrp="1"/>
          </p:cNvSpPr>
          <p:nvPr>
            <p:ph type="ctrTitle"/>
          </p:nvPr>
        </p:nvSpPr>
        <p:spPr>
          <a:xfrm>
            <a:off x="544286" y="510495"/>
            <a:ext cx="10123714" cy="1089705"/>
          </a:xfrm>
        </p:spPr>
        <p:txBody>
          <a:bodyPr>
            <a:normAutofit/>
          </a:bodyPr>
          <a:lstStyle/>
          <a:p>
            <a:pPr algn="l"/>
            <a:r>
              <a:rPr kumimoji="0" lang="en-US" sz="3600" b="1" i="0" u="none" strike="noStrike" kern="1200" cap="none" spc="0" normalizeH="0" baseline="0" noProof="0" dirty="0">
                <a:ln>
                  <a:noFill/>
                </a:ln>
                <a:solidFill>
                  <a:schemeClr val="accent2"/>
                </a:solidFill>
                <a:effectLst/>
                <a:uLnTx/>
                <a:uFillTx/>
                <a:latin typeface="Georgia" panose="02040502050405020303" pitchFamily="18" charset="0"/>
                <a:ea typeface="+mj-ea"/>
                <a:cs typeface="Arial"/>
                <a:hlinkClick r:id="rId2">
                  <a:extLst>
                    <a:ext uri="{A12FA001-AC4F-418D-AE19-62706E023703}">
                      <ahyp:hlinkClr xmlns:ahyp="http://schemas.microsoft.com/office/drawing/2018/hyperlinkcolor" val="tx"/>
                    </a:ext>
                  </a:extLst>
                </a:hlinkClick>
              </a:rPr>
              <a:t>Iowa Code Chapter 155A</a:t>
            </a:r>
            <a:r>
              <a:rPr kumimoji="0" lang="en-US" sz="3600" b="1" i="0" u="none" strike="noStrike" kern="1200" cap="none" spc="0" normalizeH="0" baseline="0" noProof="0" dirty="0">
                <a:ln>
                  <a:noFill/>
                </a:ln>
                <a:solidFill>
                  <a:schemeClr val="accent2"/>
                </a:solidFill>
                <a:effectLst/>
                <a:uLnTx/>
                <a:uFillTx/>
                <a:latin typeface="Georgia" panose="02040502050405020303" pitchFamily="18" charset="0"/>
                <a:ea typeface="+mj-ea"/>
                <a:cs typeface="Arial"/>
              </a:rPr>
              <a:t>* </a:t>
            </a:r>
            <a:br>
              <a:rPr kumimoji="0" lang="en-US" sz="3600" b="1" i="0" u="none" strike="noStrike" kern="1200" cap="none" spc="0" normalizeH="0" baseline="0" noProof="0" dirty="0">
                <a:ln>
                  <a:noFill/>
                </a:ln>
                <a:solidFill>
                  <a:srgbClr val="156082"/>
                </a:solidFill>
                <a:effectLst/>
                <a:uLnTx/>
                <a:uFillTx/>
                <a:latin typeface="Georgia" panose="02040502050405020303" pitchFamily="18" charset="0"/>
                <a:ea typeface="+mj-ea"/>
                <a:cs typeface="Arial"/>
              </a:rPr>
            </a:br>
            <a:r>
              <a:rPr kumimoji="0" lang="en-US" sz="3600" b="1" i="0" u="none" strike="noStrike" kern="1200" cap="none" spc="0" normalizeH="0" baseline="0" noProof="0" dirty="0">
                <a:ln>
                  <a:noFill/>
                </a:ln>
                <a:solidFill>
                  <a:srgbClr val="156082"/>
                </a:solidFill>
                <a:effectLst/>
                <a:uLnTx/>
                <a:uFillTx/>
                <a:latin typeface="Georgia" panose="02040502050405020303" pitchFamily="18" charset="0"/>
                <a:ea typeface="+mj-ea"/>
                <a:cs typeface="Arial"/>
              </a:rPr>
              <a:t>(Pharmacy Practice Act) </a:t>
            </a:r>
            <a:r>
              <a:rPr kumimoji="0" lang="en-US" sz="2900" b="1" i="0" u="none" strike="noStrike" kern="1200" cap="none" spc="0" normalizeH="0" baseline="0" noProof="0" dirty="0">
                <a:ln>
                  <a:noFill/>
                </a:ln>
                <a:solidFill>
                  <a:prstClr val="black"/>
                </a:solidFill>
                <a:effectLst/>
                <a:uLnTx/>
                <a:uFillTx/>
                <a:latin typeface="Georgia" panose="02040502050405020303" pitchFamily="18" charset="0"/>
                <a:ea typeface="+mj-ea"/>
                <a:cs typeface="Arial"/>
              </a:rPr>
              <a:t>(</a:t>
            </a:r>
            <a:r>
              <a:rPr kumimoji="0" lang="en-US" sz="2900" b="1" i="0" u="none" strike="noStrike" kern="1200" cap="none" spc="0" normalizeH="0" baseline="0" noProof="0" dirty="0">
                <a:ln>
                  <a:noFill/>
                </a:ln>
                <a:solidFill>
                  <a:prstClr val="black"/>
                </a:solidFill>
                <a:effectLst/>
                <a:uLnTx/>
                <a:uFillTx/>
                <a:latin typeface="Georgia" panose="02040502050405020303" pitchFamily="18" charset="0"/>
                <a:ea typeface="+mj-ea"/>
                <a:cs typeface="Arial"/>
                <a:hlinkClick r:id="rId3">
                  <a:extLst>
                    <a:ext uri="{A12FA001-AC4F-418D-AE19-62706E023703}">
                      <ahyp:hlinkClr xmlns:ahyp="http://schemas.microsoft.com/office/drawing/2018/hyperlinkcolor" val="tx"/>
                    </a:ext>
                  </a:extLst>
                </a:hlinkClick>
              </a:rPr>
              <a:t>HF 555</a:t>
            </a:r>
            <a:r>
              <a:rPr kumimoji="0" lang="en-US" sz="2900" b="1" i="0" u="none" strike="noStrike" kern="1200" cap="none" spc="0" normalizeH="0" baseline="0" noProof="0" dirty="0">
                <a:ln>
                  <a:noFill/>
                </a:ln>
                <a:solidFill>
                  <a:prstClr val="black"/>
                </a:solidFill>
                <a:effectLst/>
                <a:uLnTx/>
                <a:uFillTx/>
                <a:latin typeface="Georgia" panose="02040502050405020303" pitchFamily="18" charset="0"/>
                <a:ea typeface="+mj-ea"/>
                <a:cs typeface="Arial"/>
              </a:rPr>
              <a:t>)</a:t>
            </a:r>
            <a:endParaRPr lang="en-US" dirty="0"/>
          </a:p>
        </p:txBody>
      </p:sp>
      <p:sp>
        <p:nvSpPr>
          <p:cNvPr id="3" name="Subtitle 2">
            <a:extLst>
              <a:ext uri="{FF2B5EF4-FFF2-40B4-BE49-F238E27FC236}">
                <a16:creationId xmlns:a16="http://schemas.microsoft.com/office/drawing/2014/main" id="{11D79427-EF2E-F8AF-48C2-B4622EE7F561}"/>
              </a:ext>
            </a:extLst>
          </p:cNvPr>
          <p:cNvSpPr>
            <a:spLocks noGrp="1"/>
          </p:cNvSpPr>
          <p:nvPr>
            <p:ph type="subTitle" idx="1"/>
          </p:nvPr>
        </p:nvSpPr>
        <p:spPr>
          <a:xfrm>
            <a:off x="544287" y="2035629"/>
            <a:ext cx="11103426" cy="4038600"/>
          </a:xfrm>
        </p:spPr>
        <p:txBody>
          <a:bodyPr>
            <a:normAutofit fontScale="92500" lnSpcReduction="10000"/>
          </a:bodyPr>
          <a:lstStyle/>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Allowed for Therapeutic substitution (e.g. changing atorvastatin 40mg to rosuvastatin 20mg)**</a:t>
            </a:r>
          </a:p>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Added “pharmacist” to the definition of “Practitioner” found in Sec. 2 Section 155A.3, subsection 39, Code 2024, </a:t>
            </a:r>
            <a:r>
              <a:rPr kumimoji="0" lang="en-US" sz="2000" b="0" i="0" u="none" strike="noStrike" kern="1200" cap="none" spc="0" normalizeH="0" baseline="0" noProof="0" dirty="0">
                <a:ln>
                  <a:noFill/>
                </a:ln>
                <a:solidFill>
                  <a:srgbClr val="156082"/>
                </a:solidFill>
                <a:effectLst/>
                <a:highlight>
                  <a:srgbClr val="FFFF00"/>
                </a:highlight>
                <a:uLnTx/>
                <a:uFillTx/>
                <a:latin typeface="Georgia" panose="02040502050405020303" pitchFamily="18" charset="0"/>
                <a:ea typeface="+mn-ea"/>
                <a:cs typeface="Arial"/>
              </a:rPr>
              <a:t>effective July 1, 2024. This definition includes prescriptive authority.</a:t>
            </a:r>
          </a:p>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Removed 10-mile tele-pharmacy mileage restriction from the nearest community pharmacy</a:t>
            </a:r>
          </a:p>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Overall reduction in bright line language</a:t>
            </a:r>
          </a:p>
          <a:p>
            <a:pPr marR="0" lvl="0" algn="l" defTabSz="914400" rtl="0" eaLnBrk="1" fontAlgn="auto" latinLnBrk="0" hangingPunct="1">
              <a:lnSpc>
                <a:spcPct val="170000"/>
              </a:lnSpc>
              <a:spcBef>
                <a:spcPts val="1000"/>
              </a:spcBef>
              <a:spcAft>
                <a:spcPts val="0"/>
              </a:spcAft>
              <a:buClrTx/>
              <a:buSzTx/>
              <a:tabLst/>
              <a:defRPr/>
            </a:pPr>
            <a:endParaRPr kumimoji="0" lang="en-US" sz="20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Georgia" panose="02040502050405020303" pitchFamily="18" charset="0"/>
                <a:ea typeface="+mn-ea"/>
                <a:cs typeface="+mn-cs"/>
                <a:hlinkClick r:id="rId2">
                  <a:extLst>
                    <a:ext uri="{A12FA001-AC4F-418D-AE19-62706E023703}">
                      <ahyp:hlinkClr xmlns:ahyp="http://schemas.microsoft.com/office/drawing/2018/hyperlinkcolor" val="tx"/>
                    </a:ext>
                  </a:extLst>
                </a:hlinkClick>
              </a:rPr>
              <a:t>*https://www.legis.iowa.gov/docs/ico/chapter/155A.pdf</a:t>
            </a:r>
            <a:endParaRPr kumimoji="0" lang="en-US"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hlinkClick r:id="rId4">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hlinkClick r:id="rId4">
                  <a:extLst>
                    <a:ext uri="{A12FA001-AC4F-418D-AE19-62706E023703}">
                      <ahyp:hlinkClr xmlns:ahyp="http://schemas.microsoft.com/office/drawing/2018/hyperlinkcolor" val="tx"/>
                    </a:ext>
                  </a:extLst>
                </a:hlinkClick>
              </a:rPr>
              <a:t>**Iowa Pharmacy Association</a:t>
            </a:r>
            <a:endParaRPr kumimoji="0" lang="en-US"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endParaRPr>
          </a:p>
          <a:p>
            <a:endParaRPr lang="en-US" dirty="0"/>
          </a:p>
        </p:txBody>
      </p:sp>
    </p:spTree>
    <p:extLst>
      <p:ext uri="{BB962C8B-B14F-4D97-AF65-F5344CB8AC3E}">
        <p14:creationId xmlns:p14="http://schemas.microsoft.com/office/powerpoint/2010/main" val="67545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8E8FA-A701-79F0-7911-0E314AC4EB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EA4CD6-BBAD-879F-AC2F-D0C28DF040A7}"/>
              </a:ext>
            </a:extLst>
          </p:cNvPr>
          <p:cNvSpPr>
            <a:spLocks noGrp="1"/>
          </p:cNvSpPr>
          <p:nvPr>
            <p:ph type="title"/>
          </p:nvPr>
        </p:nvSpPr>
        <p:spPr/>
        <p:txBody>
          <a:bodyPr>
            <a:normAutofit/>
          </a:bodyPr>
          <a:lstStyle/>
          <a:p>
            <a:r>
              <a:rPr lang="en-US" sz="4400" b="1" dirty="0">
                <a:solidFill>
                  <a:srgbClr val="C00000"/>
                </a:solidFill>
                <a:hlinkClick r:id="rId2">
                  <a:extLst>
                    <a:ext uri="{A12FA001-AC4F-418D-AE19-62706E023703}">
                      <ahyp:hlinkClr xmlns:ahyp="http://schemas.microsoft.com/office/drawing/2018/hyperlinkcolor" val="tx"/>
                    </a:ext>
                  </a:extLst>
                </a:hlinkClick>
              </a:rPr>
              <a:t>Governor’s Executive Order #10</a:t>
            </a:r>
            <a:r>
              <a:rPr lang="en-US" sz="4400" b="1" dirty="0">
                <a:solidFill>
                  <a:srgbClr val="C00000"/>
                </a:solidFill>
              </a:rPr>
              <a:t>*</a:t>
            </a:r>
            <a:endParaRPr lang="en-US" sz="3600" b="1" dirty="0">
              <a:solidFill>
                <a:srgbClr val="C00000"/>
              </a:solidFill>
            </a:endParaRPr>
          </a:p>
        </p:txBody>
      </p:sp>
      <p:pic>
        <p:nvPicPr>
          <p:cNvPr id="1026" name="Picture 2">
            <a:extLst>
              <a:ext uri="{FF2B5EF4-FFF2-40B4-BE49-F238E27FC236}">
                <a16:creationId xmlns:a16="http://schemas.microsoft.com/office/drawing/2014/main" id="{A83FD1EC-2DD0-6588-D3A0-A76A254310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1" y="1417639"/>
            <a:ext cx="12115800" cy="444976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8E200EE1-BD6C-377D-119B-559F47DFEFC6}"/>
              </a:ext>
            </a:extLst>
          </p:cNvPr>
          <p:cNvSpPr/>
          <p:nvPr/>
        </p:nvSpPr>
        <p:spPr>
          <a:xfrm>
            <a:off x="5094514" y="1295400"/>
            <a:ext cx="696686" cy="805543"/>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E8BF55B-95D2-0752-C587-C7ADB8A72D4C}"/>
              </a:ext>
            </a:extLst>
          </p:cNvPr>
          <p:cNvSpPr txBox="1"/>
          <p:nvPr/>
        </p:nvSpPr>
        <p:spPr>
          <a:xfrm>
            <a:off x="391886" y="6019800"/>
            <a:ext cx="8719457" cy="369332"/>
          </a:xfrm>
          <a:prstGeom prst="rect">
            <a:avLst/>
          </a:prstGeom>
          <a:noFill/>
        </p:spPr>
        <p:txBody>
          <a:bodyPr wrap="square" rtlCol="0">
            <a:spAutoFit/>
          </a:bodyPr>
          <a:lstStyle/>
          <a:p>
            <a:r>
              <a:rPr kumimoji="0" lang="en-US" sz="1800" b="1" i="0" u="none" strike="noStrike" kern="0" cap="none" spc="0" normalizeH="0" baseline="0" noProof="0" dirty="0">
                <a:ln>
                  <a:noFill/>
                </a:ln>
                <a:solidFill>
                  <a:schemeClr val="bg1"/>
                </a:solidFill>
                <a:effectLst/>
                <a:uLnTx/>
                <a:uFillTx/>
                <a:hlinkClick r:id="rId2">
                  <a:extLst>
                    <a:ext uri="{A12FA001-AC4F-418D-AE19-62706E023703}">
                      <ahyp:hlinkClr xmlns:ahyp="http://schemas.microsoft.com/office/drawing/2018/hyperlinkcolor" val="tx"/>
                    </a:ext>
                  </a:extLst>
                </a:hlinkClick>
              </a:rPr>
              <a:t>*https://governor.iowa.gov/executive-order-number-10</a:t>
            </a:r>
            <a:endParaRPr lang="en-US" b="1" dirty="0">
              <a:solidFill>
                <a:schemeClr val="bg1"/>
              </a:solidFill>
            </a:endParaRPr>
          </a:p>
        </p:txBody>
      </p:sp>
      <p:sp>
        <p:nvSpPr>
          <p:cNvPr id="5" name="Rectangle 4">
            <a:extLst>
              <a:ext uri="{FF2B5EF4-FFF2-40B4-BE49-F238E27FC236}">
                <a16:creationId xmlns:a16="http://schemas.microsoft.com/office/drawing/2014/main" id="{89BBE75C-4B6A-7516-5692-FD0541D0827B}"/>
              </a:ext>
            </a:extLst>
          </p:cNvPr>
          <p:cNvSpPr/>
          <p:nvPr/>
        </p:nvSpPr>
        <p:spPr>
          <a:xfrm>
            <a:off x="6825342" y="5867400"/>
            <a:ext cx="5366657" cy="9906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D3CC6-A7CD-89A3-08BC-B92606BE8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36D11-0DF1-177B-79CB-A553E582AF66}"/>
              </a:ext>
            </a:extLst>
          </p:cNvPr>
          <p:cNvSpPr>
            <a:spLocks noGrp="1"/>
          </p:cNvSpPr>
          <p:nvPr>
            <p:ph type="ctrTitle"/>
          </p:nvPr>
        </p:nvSpPr>
        <p:spPr>
          <a:xfrm>
            <a:off x="555171" y="566057"/>
            <a:ext cx="9568543" cy="936172"/>
          </a:xfrm>
        </p:spPr>
        <p:txBody>
          <a:bodyPr/>
          <a:lstStyle/>
          <a:p>
            <a:pPr marL="571500" indent="-571500" algn="l">
              <a:buFont typeface="Wingdings" panose="05000000000000000000" pitchFamily="2" charset="2"/>
              <a:buChar char="v"/>
            </a:pPr>
            <a:r>
              <a:rPr kumimoji="0" lang="en-US" sz="4400" b="1" i="0" u="none" strike="noStrike" kern="1200" cap="none" spc="0" normalizeH="0" baseline="0" noProof="0" dirty="0">
                <a:ln>
                  <a:noFill/>
                </a:ln>
                <a:solidFill>
                  <a:srgbClr val="156082"/>
                </a:solidFill>
                <a:effectLst/>
                <a:uLnTx/>
                <a:uFillTx/>
                <a:latin typeface="Georgia" panose="02040502050405020303" pitchFamily="18" charset="0"/>
                <a:ea typeface="+mj-ea"/>
                <a:cs typeface="Arial"/>
              </a:rPr>
              <a:t>Iowa Administrative Code</a:t>
            </a:r>
            <a:endParaRPr lang="en-US" dirty="0"/>
          </a:p>
        </p:txBody>
      </p:sp>
      <p:sp>
        <p:nvSpPr>
          <p:cNvPr id="3" name="Subtitle 2">
            <a:extLst>
              <a:ext uri="{FF2B5EF4-FFF2-40B4-BE49-F238E27FC236}">
                <a16:creationId xmlns:a16="http://schemas.microsoft.com/office/drawing/2014/main" id="{7FE0B488-BF62-0447-BDDF-6B7D7653583B}"/>
              </a:ext>
            </a:extLst>
          </p:cNvPr>
          <p:cNvSpPr>
            <a:spLocks noGrp="1"/>
          </p:cNvSpPr>
          <p:nvPr>
            <p:ph type="subTitle" idx="1"/>
          </p:nvPr>
        </p:nvSpPr>
        <p:spPr>
          <a:xfrm>
            <a:off x="1524000" y="2079171"/>
            <a:ext cx="9144000" cy="3973286"/>
          </a:xfrm>
        </p:spPr>
        <p:txBody>
          <a:bodyPr>
            <a:normAutofit fontScale="77500" lnSpcReduction="20000"/>
          </a:bodyPr>
          <a:lstStyle/>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156082"/>
                </a:solidFill>
                <a:effectLst/>
                <a:uLnTx/>
                <a:uFillTx/>
                <a:latin typeface="Arial"/>
                <a:ea typeface="+mn-ea"/>
                <a:cs typeface="Arial"/>
              </a:rPr>
              <a:t>Notice of Rule Changes</a:t>
            </a:r>
            <a:r>
              <a:rPr kumimoji="0" lang="en-US" sz="2200" b="0" i="0" u="none" strike="noStrike" kern="1200" cap="none" spc="0" normalizeH="0" baseline="0" noProof="0" dirty="0">
                <a:ln>
                  <a:noFill/>
                </a:ln>
                <a:solidFill>
                  <a:srgbClr val="156082"/>
                </a:solidFill>
                <a:effectLst/>
                <a:uLnTx/>
                <a:uFillTx/>
                <a:latin typeface="Arial"/>
                <a:ea typeface="+mn-ea"/>
                <a:cs typeface="Arial"/>
              </a:rPr>
              <a:t>: On May 8, 2025, the Iowa Board of Pharmacy voted to adopt changes to its administrative rules. </a:t>
            </a:r>
            <a:r>
              <a:rPr kumimoji="0" lang="en-US" sz="2200" b="1" i="0" u="sng" strike="noStrike" kern="1200" cap="none" spc="0" normalizeH="0" baseline="0" noProof="0" dirty="0">
                <a:ln>
                  <a:noFill/>
                </a:ln>
                <a:solidFill>
                  <a:srgbClr val="156082"/>
                </a:solidFill>
                <a:effectLst/>
                <a:uLnTx/>
                <a:uFillTx/>
                <a:latin typeface="Arial"/>
                <a:ea typeface="+mn-ea"/>
                <a:cs typeface="Arial"/>
              </a:rPr>
              <a:t>This action will rescind all current rules under 657 Iowa Administrative Code (IAC) and replace them with new Chapters 550 through 557 under 481 IAC. </a:t>
            </a:r>
            <a:r>
              <a:rPr kumimoji="0" lang="en-US" sz="2200" b="0" i="0" u="none" strike="noStrike" kern="1200" cap="none" spc="0" normalizeH="0" baseline="0" noProof="0" dirty="0">
                <a:ln>
                  <a:noFill/>
                </a:ln>
                <a:solidFill>
                  <a:srgbClr val="156082"/>
                </a:solidFill>
                <a:effectLst/>
                <a:uLnTx/>
                <a:uFillTx/>
                <a:latin typeface="Arial"/>
                <a:ea typeface="+mn-ea"/>
                <a:cs typeface="Arial"/>
              </a:rPr>
              <a:t>These changes are part of the Board’s compliance with Governor Kim Reynolds’ Executive Order 10, issued in January 2023.</a:t>
            </a:r>
          </a:p>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56082"/>
                </a:solidFill>
                <a:effectLst/>
                <a:uLnTx/>
                <a:uFillTx/>
                <a:latin typeface="Arial"/>
                <a:ea typeface="+mn-ea"/>
                <a:cs typeface="Arial"/>
              </a:rPr>
              <a:t>The adopted rules took effect on or around July 16, 2025. </a:t>
            </a:r>
          </a:p>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15608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hlinkClick r:id="rId2">
                  <a:extLst>
                    <a:ext uri="{A12FA001-AC4F-418D-AE19-62706E023703}">
                      <ahyp:hlinkClr xmlns:ahyp="http://schemas.microsoft.com/office/drawing/2018/hyperlinkcolor" val="tx"/>
                    </a:ext>
                  </a:extLst>
                </a:hlinkClick>
              </a:rPr>
              <a:t>Iowa Department of Inspections, Appeals, and Licensing</a:t>
            </a: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156082"/>
              </a:solidFill>
              <a:effectLst/>
              <a:uLnTx/>
              <a:uFillTx/>
              <a:latin typeface="Arial"/>
              <a:ea typeface="+mn-ea"/>
              <a:cs typeface="Arial"/>
            </a:endParaRPr>
          </a:p>
          <a:p>
            <a:endParaRPr lang="en-US" dirty="0"/>
          </a:p>
        </p:txBody>
      </p:sp>
    </p:spTree>
    <p:extLst>
      <p:ext uri="{BB962C8B-B14F-4D97-AF65-F5344CB8AC3E}">
        <p14:creationId xmlns:p14="http://schemas.microsoft.com/office/powerpoint/2010/main" val="302859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69D6B-BB5D-4FD6-3391-118AAF145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9D3B95-A5EF-5E7A-1D75-DB9C6FCEF3D2}"/>
              </a:ext>
            </a:extLst>
          </p:cNvPr>
          <p:cNvSpPr>
            <a:spLocks noGrp="1"/>
          </p:cNvSpPr>
          <p:nvPr>
            <p:ph type="ctrTitle"/>
          </p:nvPr>
        </p:nvSpPr>
        <p:spPr>
          <a:xfrm>
            <a:off x="555171" y="228601"/>
            <a:ext cx="9568543" cy="990600"/>
          </a:xfrm>
        </p:spPr>
        <p:txBody>
          <a:bodyPr/>
          <a:lstStyle/>
          <a:p>
            <a:pPr marL="571500" indent="-571500" algn="l">
              <a:buFont typeface="Wingdings" panose="05000000000000000000" pitchFamily="2" charset="2"/>
              <a:buChar char="v"/>
            </a:pPr>
            <a:r>
              <a:rPr kumimoji="0" lang="en-US" sz="4400" b="1" i="0" u="none" strike="noStrike" kern="1200" cap="none" spc="0" normalizeH="0" baseline="0" noProof="0" dirty="0">
                <a:ln>
                  <a:noFill/>
                </a:ln>
                <a:solidFill>
                  <a:srgbClr val="156082"/>
                </a:solidFill>
                <a:effectLst/>
                <a:uLnTx/>
                <a:uFillTx/>
                <a:latin typeface="Georgia" panose="02040502050405020303" pitchFamily="18" charset="0"/>
                <a:ea typeface="+mj-ea"/>
                <a:cs typeface="Arial"/>
              </a:rPr>
              <a:t>Iowa Administrative Code</a:t>
            </a:r>
            <a:endParaRPr lang="en-US" dirty="0"/>
          </a:p>
        </p:txBody>
      </p:sp>
      <p:sp>
        <p:nvSpPr>
          <p:cNvPr id="3" name="Subtitle 2">
            <a:extLst>
              <a:ext uri="{FF2B5EF4-FFF2-40B4-BE49-F238E27FC236}">
                <a16:creationId xmlns:a16="http://schemas.microsoft.com/office/drawing/2014/main" id="{48BDD9E6-4478-9B7F-1E6E-A04BD7B7FAC0}"/>
              </a:ext>
            </a:extLst>
          </p:cNvPr>
          <p:cNvSpPr>
            <a:spLocks noGrp="1"/>
          </p:cNvSpPr>
          <p:nvPr>
            <p:ph type="subTitle" idx="1"/>
          </p:nvPr>
        </p:nvSpPr>
        <p:spPr>
          <a:xfrm>
            <a:off x="478971" y="1502229"/>
            <a:ext cx="11244943" cy="4550228"/>
          </a:xfrm>
        </p:spPr>
        <p:txBody>
          <a:bodyPr>
            <a:normAutofit fontScale="77500" lnSpcReduction="20000"/>
          </a:bodyPr>
          <a:lstStyle/>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r>
              <a:rPr kumimoji="0" lang="en-US" sz="2100" b="0" i="0" u="none" strike="noStrike" kern="1200" cap="none" spc="0" normalizeH="0" baseline="0" noProof="0" dirty="0">
                <a:ln>
                  <a:noFill/>
                </a:ln>
                <a:solidFill>
                  <a:srgbClr val="156082"/>
                </a:solidFill>
                <a:effectLst/>
                <a:uLnTx/>
                <a:uFillTx/>
                <a:latin typeface="Arial"/>
                <a:ea typeface="+mn-ea"/>
                <a:cs typeface="Arial"/>
              </a:rPr>
              <a:t>Board rules (through July 15, 2025) : </a:t>
            </a:r>
            <a:r>
              <a:rPr kumimoji="0" lang="en-US" sz="2100" b="1" i="0" u="none" strike="noStrike" kern="1200" cap="none" spc="0" normalizeH="0" baseline="0" noProof="0" dirty="0">
                <a:ln>
                  <a:noFill/>
                </a:ln>
                <a:solidFill>
                  <a:srgbClr val="156082"/>
                </a:solidFill>
                <a:effectLst/>
                <a:highlight>
                  <a:srgbClr val="FFFF00"/>
                </a:highlight>
                <a:uLnTx/>
                <a:uFillTx/>
                <a:latin typeface="Arial"/>
                <a:ea typeface="+mn-ea"/>
                <a:cs typeface="Arial"/>
                <a:hlinkClick r:id="rId2"/>
              </a:rPr>
              <a:t>657 IAC</a:t>
            </a:r>
            <a:endParaRPr kumimoji="0" lang="en-US" sz="2100" b="0" i="0" u="none" strike="noStrike" kern="1200" cap="none" spc="0" normalizeH="0" baseline="0" noProof="0" dirty="0">
              <a:ln>
                <a:noFill/>
              </a:ln>
              <a:solidFill>
                <a:srgbClr val="156082"/>
              </a:solidFill>
              <a:effectLst/>
              <a:highlight>
                <a:srgbClr val="FFFF00"/>
              </a:highlight>
              <a:uLnTx/>
              <a:uFillTx/>
              <a:latin typeface="Arial"/>
              <a:ea typeface="+mn-ea"/>
              <a:cs typeface="Arial"/>
            </a:endParaRPr>
          </a:p>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r>
              <a:rPr kumimoji="0" lang="en-US" sz="2100" b="0" i="0" u="none" strike="noStrike" kern="1200" cap="none" spc="0" normalizeH="0" baseline="0" noProof="0" dirty="0">
                <a:ln>
                  <a:noFill/>
                </a:ln>
                <a:solidFill>
                  <a:srgbClr val="156082"/>
                </a:solidFill>
                <a:effectLst/>
                <a:highlight>
                  <a:srgbClr val="00FF00"/>
                </a:highlight>
                <a:uLnTx/>
                <a:uFillTx/>
                <a:latin typeface="Arial"/>
                <a:ea typeface="+mn-ea"/>
                <a:cs typeface="Arial"/>
              </a:rPr>
              <a:t>Adopted rules </a:t>
            </a:r>
            <a:r>
              <a:rPr kumimoji="0" lang="en-US" sz="2100" b="0" i="0" u="none" strike="noStrike" kern="1200" cap="none" spc="0" normalizeH="0" baseline="0" noProof="0" dirty="0">
                <a:ln>
                  <a:noFill/>
                </a:ln>
                <a:solidFill>
                  <a:srgbClr val="156082"/>
                </a:solidFill>
                <a:effectLst/>
                <a:uLnTx/>
                <a:uFillTx/>
                <a:latin typeface="Arial"/>
                <a:ea typeface="+mn-ea"/>
                <a:cs typeface="Arial"/>
              </a:rPr>
              <a:t>(effective July 16, 2025):</a:t>
            </a:r>
          </a:p>
          <a:p>
            <a:pPr marL="685800" marR="0" lvl="1" indent="-228600" algn="l" defTabSz="914400" rtl="0" eaLnBrk="1" fontAlgn="auto" latinLnBrk="0" hangingPunct="1">
              <a:lnSpc>
                <a:spcPct val="170000"/>
              </a:lnSpc>
              <a:spcBef>
                <a:spcPts val="500"/>
              </a:spcBef>
              <a:spcAft>
                <a:spcPts val="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srgbClr val="156082"/>
                </a:solidFill>
                <a:effectLst/>
                <a:uLnTx/>
                <a:uFillTx/>
                <a:latin typeface="Arial"/>
                <a:ea typeface="+mn-ea"/>
                <a:cs typeface="Arial"/>
                <a:hlinkClick r:id="rId3"/>
              </a:rPr>
              <a:t>481 IAC Chapter 550</a:t>
            </a:r>
            <a:r>
              <a:rPr kumimoji="0" lang="en-US" sz="2100" b="0" i="0" u="none" strike="noStrike" kern="1200" cap="none" spc="0" normalizeH="0" baseline="0" noProof="0" dirty="0">
                <a:ln>
                  <a:noFill/>
                </a:ln>
                <a:solidFill>
                  <a:srgbClr val="156082"/>
                </a:solidFill>
                <a:effectLst/>
                <a:uLnTx/>
                <a:uFillTx/>
                <a:latin typeface="Arial"/>
                <a:ea typeface="+mn-ea"/>
                <a:cs typeface="Arial"/>
              </a:rPr>
              <a:t> (Definitions)</a:t>
            </a:r>
          </a:p>
          <a:p>
            <a:pPr marL="685800" marR="0" lvl="1" indent="-228600" algn="l" defTabSz="914400" rtl="0" eaLnBrk="1" fontAlgn="auto" latinLnBrk="0" hangingPunct="1">
              <a:lnSpc>
                <a:spcPct val="170000"/>
              </a:lnSpc>
              <a:spcBef>
                <a:spcPts val="500"/>
              </a:spcBef>
              <a:spcAft>
                <a:spcPts val="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srgbClr val="156082"/>
                </a:solidFill>
                <a:effectLst/>
                <a:uLnTx/>
                <a:uFillTx/>
                <a:latin typeface="Arial"/>
                <a:ea typeface="+mn-ea"/>
                <a:cs typeface="Arial"/>
                <a:hlinkClick r:id="rId4"/>
              </a:rPr>
              <a:t>481 IAC Chapter 551</a:t>
            </a:r>
            <a:r>
              <a:rPr kumimoji="0" lang="en-US" sz="2100" b="0" i="0" u="none" strike="noStrike" kern="1200" cap="none" spc="0" normalizeH="0" baseline="0" noProof="0" dirty="0">
                <a:ln>
                  <a:noFill/>
                </a:ln>
                <a:solidFill>
                  <a:srgbClr val="156082"/>
                </a:solidFill>
                <a:effectLst/>
                <a:uLnTx/>
                <a:uFillTx/>
                <a:latin typeface="Arial"/>
                <a:ea typeface="+mn-ea"/>
                <a:cs typeface="Arial"/>
              </a:rPr>
              <a:t> (Licenses, Registrations, and Permits)</a:t>
            </a:r>
          </a:p>
          <a:p>
            <a:pPr marL="685800" marR="0" lvl="1" indent="-228600" algn="l" defTabSz="914400" rtl="0" eaLnBrk="1" fontAlgn="auto" latinLnBrk="0" hangingPunct="1">
              <a:lnSpc>
                <a:spcPct val="170000"/>
              </a:lnSpc>
              <a:spcBef>
                <a:spcPts val="500"/>
              </a:spcBef>
              <a:spcAft>
                <a:spcPts val="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srgbClr val="156082"/>
                </a:solidFill>
                <a:effectLst/>
                <a:uLnTx/>
                <a:uFillTx/>
                <a:latin typeface="Arial"/>
                <a:ea typeface="+mn-ea"/>
                <a:cs typeface="Arial"/>
                <a:hlinkClick r:id="rId5"/>
              </a:rPr>
              <a:t>481 IAC Chapter 552</a:t>
            </a:r>
            <a:r>
              <a:rPr kumimoji="0" lang="en-US" sz="2100" b="0" i="0" u="none" strike="noStrike" kern="1200" cap="none" spc="0" normalizeH="0" baseline="0" noProof="0" dirty="0">
                <a:ln>
                  <a:noFill/>
                </a:ln>
                <a:solidFill>
                  <a:srgbClr val="156082"/>
                </a:solidFill>
                <a:effectLst/>
                <a:uLnTx/>
                <a:uFillTx/>
                <a:latin typeface="Arial"/>
                <a:ea typeface="+mn-ea"/>
                <a:cs typeface="Arial"/>
              </a:rPr>
              <a:t> (Standards--Practice of Pharmacy)</a:t>
            </a:r>
          </a:p>
          <a:p>
            <a:pPr marL="685800" marR="0" lvl="1" indent="-228600" algn="l" defTabSz="914400" rtl="0" eaLnBrk="1" fontAlgn="auto" latinLnBrk="0" hangingPunct="1">
              <a:lnSpc>
                <a:spcPct val="170000"/>
              </a:lnSpc>
              <a:spcBef>
                <a:spcPts val="500"/>
              </a:spcBef>
              <a:spcAft>
                <a:spcPts val="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srgbClr val="156082"/>
                </a:solidFill>
                <a:effectLst/>
                <a:uLnTx/>
                <a:uFillTx/>
                <a:latin typeface="Arial"/>
                <a:ea typeface="+mn-ea"/>
                <a:cs typeface="Arial"/>
                <a:hlinkClick r:id="rId6"/>
              </a:rPr>
              <a:t>481 IAC Chapter 553</a:t>
            </a:r>
            <a:r>
              <a:rPr kumimoji="0" lang="en-US" sz="2100" b="0" i="0" u="none" strike="noStrike" kern="1200" cap="none" spc="0" normalizeH="0" baseline="0" noProof="0" dirty="0">
                <a:ln>
                  <a:noFill/>
                </a:ln>
                <a:solidFill>
                  <a:srgbClr val="156082"/>
                </a:solidFill>
                <a:effectLst/>
                <a:uLnTx/>
                <a:uFillTx/>
                <a:latin typeface="Arial"/>
                <a:ea typeface="+mn-ea"/>
                <a:cs typeface="Arial"/>
              </a:rPr>
              <a:t> (Controlled and Precursor Substances)</a:t>
            </a:r>
          </a:p>
          <a:p>
            <a:pPr marL="685800" marR="0" lvl="1" indent="-228600" algn="l" defTabSz="914400" rtl="0" eaLnBrk="1" fontAlgn="auto" latinLnBrk="0" hangingPunct="1">
              <a:lnSpc>
                <a:spcPct val="170000"/>
              </a:lnSpc>
              <a:spcBef>
                <a:spcPts val="500"/>
              </a:spcBef>
              <a:spcAft>
                <a:spcPts val="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srgbClr val="156082"/>
                </a:solidFill>
                <a:effectLst/>
                <a:uLnTx/>
                <a:uFillTx/>
                <a:latin typeface="Arial"/>
                <a:ea typeface="+mn-ea"/>
                <a:cs typeface="Arial"/>
                <a:hlinkClick r:id="rId7"/>
              </a:rPr>
              <a:t>481 IAC Chapter 554</a:t>
            </a:r>
            <a:r>
              <a:rPr kumimoji="0" lang="en-US" sz="2100" b="0" i="0" u="none" strike="noStrike" kern="1200" cap="none" spc="0" normalizeH="0" baseline="0" noProof="0" dirty="0">
                <a:ln>
                  <a:noFill/>
                </a:ln>
                <a:solidFill>
                  <a:srgbClr val="156082"/>
                </a:solidFill>
                <a:effectLst/>
                <a:uLnTx/>
                <a:uFillTx/>
                <a:latin typeface="Arial"/>
                <a:ea typeface="+mn-ea"/>
                <a:cs typeface="Arial"/>
              </a:rPr>
              <a:t> (Operational Standards--Distribution and Drug Supply Chain)</a:t>
            </a:r>
          </a:p>
          <a:p>
            <a:pPr marL="685800" marR="0" lvl="1" indent="-228600" algn="l" defTabSz="914400" rtl="0" eaLnBrk="1" fontAlgn="auto" latinLnBrk="0" hangingPunct="1">
              <a:lnSpc>
                <a:spcPct val="170000"/>
              </a:lnSpc>
              <a:spcBef>
                <a:spcPts val="500"/>
              </a:spcBef>
              <a:spcAft>
                <a:spcPts val="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srgbClr val="156082"/>
                </a:solidFill>
                <a:effectLst/>
                <a:uLnTx/>
                <a:uFillTx/>
                <a:latin typeface="Arial"/>
                <a:ea typeface="+mn-ea"/>
                <a:cs typeface="Arial"/>
                <a:hlinkClick r:id="rId8"/>
              </a:rPr>
              <a:t>481 IAC Chapter 555</a:t>
            </a:r>
            <a:r>
              <a:rPr kumimoji="0" lang="en-US" sz="2100" b="0" i="0" u="none" strike="noStrike" kern="1200" cap="none" spc="0" normalizeH="0" baseline="0" noProof="0" dirty="0">
                <a:ln>
                  <a:noFill/>
                </a:ln>
                <a:solidFill>
                  <a:srgbClr val="156082"/>
                </a:solidFill>
                <a:effectLst/>
                <a:uLnTx/>
                <a:uFillTx/>
                <a:latin typeface="Arial"/>
                <a:ea typeface="+mn-ea"/>
                <a:cs typeface="Arial"/>
              </a:rPr>
              <a:t> (Standards--Drugs in Emergency Medical Services Programs)</a:t>
            </a:r>
          </a:p>
          <a:p>
            <a:pPr marL="685800" marR="0" lvl="1" indent="-228600" algn="l" defTabSz="914400" rtl="0" eaLnBrk="1" fontAlgn="auto" latinLnBrk="0" hangingPunct="1">
              <a:lnSpc>
                <a:spcPct val="170000"/>
              </a:lnSpc>
              <a:spcBef>
                <a:spcPts val="500"/>
              </a:spcBef>
              <a:spcAft>
                <a:spcPts val="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srgbClr val="156082"/>
                </a:solidFill>
                <a:effectLst/>
                <a:uLnTx/>
                <a:uFillTx/>
                <a:latin typeface="Arial"/>
                <a:ea typeface="+mn-ea"/>
                <a:cs typeface="Arial"/>
                <a:hlinkClick r:id="rId9"/>
              </a:rPr>
              <a:t>481 IAC Chapter 556</a:t>
            </a:r>
            <a:r>
              <a:rPr kumimoji="0" lang="en-US" sz="2100" b="0" i="0" u="none" strike="noStrike" kern="1200" cap="none" spc="0" normalizeH="0" baseline="0" noProof="0" dirty="0">
                <a:ln>
                  <a:noFill/>
                </a:ln>
                <a:solidFill>
                  <a:srgbClr val="156082"/>
                </a:solidFill>
                <a:effectLst/>
                <a:uLnTx/>
                <a:uFillTx/>
                <a:latin typeface="Arial"/>
                <a:ea typeface="+mn-ea"/>
                <a:cs typeface="Arial"/>
              </a:rPr>
              <a:t> (Iowa Prescription Monitoring Program)</a:t>
            </a:r>
          </a:p>
          <a:p>
            <a:pPr marL="685800" marR="0" lvl="1" indent="-228600" algn="l" defTabSz="914400" rtl="0" eaLnBrk="1" fontAlgn="auto" latinLnBrk="0" hangingPunct="1">
              <a:lnSpc>
                <a:spcPct val="170000"/>
              </a:lnSpc>
              <a:spcBef>
                <a:spcPts val="500"/>
              </a:spcBef>
              <a:spcAft>
                <a:spcPts val="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srgbClr val="156082"/>
                </a:solidFill>
                <a:effectLst/>
                <a:uLnTx/>
                <a:uFillTx/>
                <a:latin typeface="Arial"/>
                <a:ea typeface="+mn-ea"/>
                <a:cs typeface="Arial"/>
                <a:hlinkClick r:id="rId10"/>
              </a:rPr>
              <a:t>481 IAC Chapter 557</a:t>
            </a:r>
            <a:r>
              <a:rPr kumimoji="0" lang="en-US" sz="2100" b="0" i="0" u="none" strike="noStrike" kern="1200" cap="none" spc="0" normalizeH="0" baseline="0" noProof="0" dirty="0">
                <a:ln>
                  <a:noFill/>
                </a:ln>
                <a:solidFill>
                  <a:srgbClr val="156082"/>
                </a:solidFill>
                <a:effectLst/>
                <a:uLnTx/>
                <a:uFillTx/>
                <a:latin typeface="Arial"/>
                <a:ea typeface="+mn-ea"/>
                <a:cs typeface="Arial"/>
              </a:rPr>
              <a:t> (Board of Pharmacy Operations)</a:t>
            </a:r>
          </a:p>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156082"/>
              </a:solidFill>
              <a:effectLst/>
              <a:uLnTx/>
              <a:uFillTx/>
              <a:latin typeface="Arial"/>
              <a:ea typeface="+mn-ea"/>
              <a:cs typeface="Arial"/>
            </a:endParaRPr>
          </a:p>
          <a:p>
            <a:endParaRPr lang="en-US" dirty="0"/>
          </a:p>
        </p:txBody>
      </p:sp>
      <p:pic>
        <p:nvPicPr>
          <p:cNvPr id="5" name="Picture 4">
            <a:extLst>
              <a:ext uri="{FF2B5EF4-FFF2-40B4-BE49-F238E27FC236}">
                <a16:creationId xmlns:a16="http://schemas.microsoft.com/office/drawing/2014/main" id="{8645BD42-7A9D-ECAE-1987-590AC5988347}"/>
              </a:ext>
            </a:extLst>
          </p:cNvPr>
          <p:cNvPicPr>
            <a:picLocks noChangeAspect="1"/>
          </p:cNvPicPr>
          <p:nvPr/>
        </p:nvPicPr>
        <p:blipFill>
          <a:blip r:embed="rId11"/>
          <a:stretch>
            <a:fillRect/>
          </a:stretch>
        </p:blipFill>
        <p:spPr>
          <a:xfrm>
            <a:off x="9405257" y="1894115"/>
            <a:ext cx="1981199" cy="1970314"/>
          </a:xfrm>
          <a:prstGeom prst="rect">
            <a:avLst/>
          </a:prstGeom>
        </p:spPr>
      </p:pic>
      <p:sp>
        <p:nvSpPr>
          <p:cNvPr id="6" name="TextBox 5">
            <a:extLst>
              <a:ext uri="{FF2B5EF4-FFF2-40B4-BE49-F238E27FC236}">
                <a16:creationId xmlns:a16="http://schemas.microsoft.com/office/drawing/2014/main" id="{135AA398-7DFA-A7E1-B10C-C88444577477}"/>
              </a:ext>
            </a:extLst>
          </p:cNvPr>
          <p:cNvSpPr txBox="1"/>
          <p:nvPr/>
        </p:nvSpPr>
        <p:spPr>
          <a:xfrm>
            <a:off x="141514" y="6248400"/>
            <a:ext cx="3592286"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chemeClr val="bg1"/>
                </a:solidFill>
                <a:effectLst/>
                <a:uLnTx/>
                <a:uFillTx/>
                <a:latin typeface="Aptos" panose="02110004020202020204"/>
                <a:ea typeface="+mn-ea"/>
                <a:cs typeface="+mn-cs"/>
                <a:hlinkClick r:id="rId12">
                  <a:extLst>
                    <a:ext uri="{A12FA001-AC4F-418D-AE19-62706E023703}">
                      <ahyp:hlinkClr xmlns:ahyp="http://schemas.microsoft.com/office/drawing/2018/hyperlinkcolor" val="tx"/>
                    </a:ext>
                  </a:extLst>
                </a:hlinkClick>
              </a:rPr>
              <a:t>Iowa Department of Inspections, Appeals, and Licensing</a:t>
            </a:r>
            <a:endParaRPr kumimoji="0" lang="en-US" sz="1400" b="1" i="0" u="none" strike="noStrike" kern="1200" cap="none" spc="0" normalizeH="0" baseline="0" noProof="0" dirty="0">
              <a:ln>
                <a:noFill/>
              </a:ln>
              <a:solidFill>
                <a:schemeClr val="bg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82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F126B-B22B-CB6E-B46D-043600535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85C78-62EC-CB46-476D-CD76CFA46A2B}"/>
              </a:ext>
            </a:extLst>
          </p:cNvPr>
          <p:cNvSpPr>
            <a:spLocks noGrp="1"/>
          </p:cNvSpPr>
          <p:nvPr>
            <p:ph type="ctrTitle"/>
          </p:nvPr>
        </p:nvSpPr>
        <p:spPr>
          <a:xfrm>
            <a:off x="337457" y="381000"/>
            <a:ext cx="8512629" cy="1328057"/>
          </a:xfrm>
        </p:spPr>
        <p:txBody>
          <a:bodyPr/>
          <a:lstStyle/>
          <a:p>
            <a:pPr marL="571500" indent="-571500">
              <a:buFont typeface="Wingdings" panose="05000000000000000000" pitchFamily="2" charset="2"/>
              <a:buChar char="v"/>
            </a:pPr>
            <a:r>
              <a:rPr kumimoji="0" lang="en-US" sz="4000" b="1" i="0" u="none" strike="noStrike" kern="1200" cap="none" spc="0" normalizeH="0" baseline="0" noProof="0" dirty="0">
                <a:ln>
                  <a:noFill/>
                </a:ln>
                <a:solidFill>
                  <a:srgbClr val="156082"/>
                </a:solidFill>
                <a:effectLst/>
                <a:uLnTx/>
                <a:uFillTx/>
                <a:latin typeface="Georgia" panose="02040502050405020303" pitchFamily="18" charset="0"/>
                <a:ea typeface="+mj-ea"/>
                <a:cs typeface="Arial"/>
              </a:rPr>
              <a:t>Standard of Care </a:t>
            </a:r>
            <a:br>
              <a:rPr kumimoji="0" lang="en-US" sz="4000" b="1" i="0" u="none" strike="noStrike" kern="1200" cap="none" spc="0" normalizeH="0" baseline="0" noProof="0" dirty="0">
                <a:ln>
                  <a:noFill/>
                </a:ln>
                <a:solidFill>
                  <a:srgbClr val="156082"/>
                </a:solidFill>
                <a:effectLst/>
                <a:uLnTx/>
                <a:uFillTx/>
                <a:latin typeface="Georgia" panose="02040502050405020303" pitchFamily="18" charset="0"/>
                <a:ea typeface="+mj-ea"/>
                <a:cs typeface="Arial"/>
              </a:rPr>
            </a:br>
            <a:r>
              <a:rPr kumimoji="0" lang="en-US" sz="4000" b="1" i="0" u="none" strike="noStrike" kern="1200" cap="none" spc="0" normalizeH="0" baseline="0" noProof="0" dirty="0">
                <a:ln>
                  <a:noFill/>
                </a:ln>
                <a:solidFill>
                  <a:srgbClr val="156082"/>
                </a:solidFill>
                <a:effectLst/>
                <a:uLnTx/>
                <a:uFillTx/>
                <a:latin typeface="Georgia" panose="02040502050405020303" pitchFamily="18" charset="0"/>
                <a:ea typeface="+mj-ea"/>
                <a:cs typeface="Arial"/>
              </a:rPr>
              <a:t>Benchmark Questions</a:t>
            </a:r>
            <a:endParaRPr lang="en-US" dirty="0"/>
          </a:p>
        </p:txBody>
      </p:sp>
      <p:sp>
        <p:nvSpPr>
          <p:cNvPr id="3" name="Subtitle 2">
            <a:extLst>
              <a:ext uri="{FF2B5EF4-FFF2-40B4-BE49-F238E27FC236}">
                <a16:creationId xmlns:a16="http://schemas.microsoft.com/office/drawing/2014/main" id="{279D73D0-3DF3-80C2-DF8B-F69D26363B71}"/>
              </a:ext>
            </a:extLst>
          </p:cNvPr>
          <p:cNvSpPr>
            <a:spLocks noGrp="1"/>
          </p:cNvSpPr>
          <p:nvPr>
            <p:ph type="subTitle" idx="1"/>
          </p:nvPr>
        </p:nvSpPr>
        <p:spPr>
          <a:xfrm>
            <a:off x="1175657" y="2100942"/>
            <a:ext cx="10526486" cy="3842658"/>
          </a:xfrm>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Is the act </a:t>
            </a:r>
            <a:r>
              <a:rPr kumimoji="0" lang="en-US" sz="2800" b="0" i="0" u="sng" strike="noStrike" kern="1200" cap="none" spc="0" normalizeH="0" baseline="0" noProof="0" dirty="0">
                <a:ln>
                  <a:noFill/>
                </a:ln>
                <a:solidFill>
                  <a:srgbClr val="156082"/>
                </a:solidFill>
                <a:effectLst/>
                <a:uLnTx/>
                <a:uFillTx/>
                <a:latin typeface="Georgia" panose="02040502050405020303" pitchFamily="18" charset="0"/>
                <a:ea typeface="+mn-ea"/>
                <a:cs typeface="Arial"/>
              </a:rPr>
              <a:t>expressly prohibited </a:t>
            </a:r>
            <a:r>
              <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in statute or rules?</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endParaRP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Is the act </a:t>
            </a:r>
            <a:r>
              <a:rPr kumimoji="0" lang="en-US" sz="2800" b="0" i="0" u="sng" strike="noStrike" kern="1200" cap="none" spc="0" normalizeH="0" baseline="0" noProof="0" dirty="0">
                <a:ln>
                  <a:noFill/>
                </a:ln>
                <a:solidFill>
                  <a:srgbClr val="156082"/>
                </a:solidFill>
                <a:effectLst/>
                <a:uLnTx/>
                <a:uFillTx/>
                <a:latin typeface="Georgia" panose="02040502050405020303" pitchFamily="18" charset="0"/>
                <a:ea typeface="+mn-ea"/>
                <a:cs typeface="Arial"/>
              </a:rPr>
              <a:t>consistent with their education, training, and experience</a:t>
            </a:r>
            <a:r>
              <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endParaRP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Is the act </a:t>
            </a:r>
            <a:r>
              <a:rPr kumimoji="0" lang="en-US" sz="2800" b="0" i="0" u="sng" strike="noStrike" kern="1200" cap="none" spc="0" normalizeH="0" baseline="0" noProof="0" dirty="0">
                <a:ln>
                  <a:noFill/>
                </a:ln>
                <a:solidFill>
                  <a:srgbClr val="156082"/>
                </a:solidFill>
                <a:effectLst/>
                <a:uLnTx/>
                <a:uFillTx/>
                <a:latin typeface="Georgia" panose="02040502050405020303" pitchFamily="18" charset="0"/>
                <a:ea typeface="+mn-ea"/>
                <a:cs typeface="Arial"/>
              </a:rPr>
              <a:t>within the accepted standard of care </a:t>
            </a:r>
            <a:r>
              <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that would be provided in a similar setting by a reasonable and prudent licensee or registrant with similar education, training, and experience?</a:t>
            </a:r>
          </a:p>
          <a:p>
            <a:endParaRPr lang="en-US" dirty="0"/>
          </a:p>
        </p:txBody>
      </p:sp>
      <p:sp>
        <p:nvSpPr>
          <p:cNvPr id="4" name="TextBox 3">
            <a:extLst>
              <a:ext uri="{FF2B5EF4-FFF2-40B4-BE49-F238E27FC236}">
                <a16:creationId xmlns:a16="http://schemas.microsoft.com/office/drawing/2014/main" id="{A5527240-26C3-3050-AAD9-F15313E09E15}"/>
              </a:ext>
            </a:extLst>
          </p:cNvPr>
          <p:cNvSpPr txBox="1"/>
          <p:nvPr/>
        </p:nvSpPr>
        <p:spPr>
          <a:xfrm>
            <a:off x="119743" y="6270171"/>
            <a:ext cx="3788228" cy="646331"/>
          </a:xfrm>
          <a:prstGeom prst="rect">
            <a:avLst/>
          </a:prstGeom>
          <a:noFill/>
        </p:spPr>
        <p:txBody>
          <a:bodyPr wrap="square" rtlCol="0">
            <a:spAutoFit/>
          </a:bodyPr>
          <a:lstStyle/>
          <a:p>
            <a:pPr marL="285750" indent="-285750">
              <a:buFont typeface="Wingdings" panose="05000000000000000000" pitchFamily="2" charset="2"/>
              <a:buChar char="v"/>
            </a:pPr>
            <a:r>
              <a:rPr lang="en-US" b="1" dirty="0">
                <a:solidFill>
                  <a:schemeClr val="bg1"/>
                </a:solidFill>
                <a:latin typeface="Georgia" panose="02040502050405020303" pitchFamily="18" charset="0"/>
                <a:hlinkClick r:id="rId2">
                  <a:extLst>
                    <a:ext uri="{A12FA001-AC4F-418D-AE19-62706E023703}">
                      <ahyp:hlinkClr xmlns:ahyp="http://schemas.microsoft.com/office/drawing/2018/hyperlinkcolor" val="tx"/>
                    </a:ext>
                  </a:extLst>
                </a:hlinkClick>
              </a:rPr>
              <a:t>Iowa Pharmacy Association</a:t>
            </a:r>
            <a:endParaRPr lang="en-US" b="1" dirty="0">
              <a:solidFill>
                <a:schemeClr val="bg1"/>
              </a:solidFill>
              <a:latin typeface="Georgia" panose="02040502050405020303" pitchFamily="18" charset="0"/>
            </a:endParaRPr>
          </a:p>
          <a:p>
            <a:endParaRPr lang="en-US" dirty="0"/>
          </a:p>
        </p:txBody>
      </p:sp>
    </p:spTree>
    <p:extLst>
      <p:ext uri="{BB962C8B-B14F-4D97-AF65-F5344CB8AC3E}">
        <p14:creationId xmlns:p14="http://schemas.microsoft.com/office/powerpoint/2010/main" val="38127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D0612-E64D-4F69-A04A-9B6D43436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C0620-5696-C3E7-465A-3AFE17EE53D7}"/>
              </a:ext>
            </a:extLst>
          </p:cNvPr>
          <p:cNvSpPr>
            <a:spLocks noGrp="1"/>
          </p:cNvSpPr>
          <p:nvPr>
            <p:ph type="ctrTitle"/>
          </p:nvPr>
        </p:nvSpPr>
        <p:spPr>
          <a:xfrm>
            <a:off x="381000" y="424543"/>
            <a:ext cx="8610600" cy="1545771"/>
          </a:xfrm>
        </p:spPr>
        <p:txBody>
          <a:bodyPr>
            <a:normAutofit fontScale="90000"/>
          </a:bodyPr>
          <a:lstStyle/>
          <a:p>
            <a:pPr marL="457200" indent="-457200">
              <a:buFont typeface="Wingdings" panose="05000000000000000000" pitchFamily="2" charset="2"/>
              <a:buChar char="v"/>
            </a:pPr>
            <a:r>
              <a:rPr kumimoji="0" lang="en-US" sz="2800" b="1" i="0" u="none" strike="noStrike" kern="1200" cap="none" spc="0" normalizeH="0" baseline="0" noProof="0" dirty="0">
                <a:ln>
                  <a:noFill/>
                </a:ln>
                <a:solidFill>
                  <a:srgbClr val="E97132"/>
                </a:solidFill>
                <a:effectLst/>
                <a:uLnTx/>
                <a:uFillTx/>
                <a:latin typeface="Arial"/>
                <a:ea typeface="+mj-ea"/>
                <a:cs typeface="Arial"/>
              </a:rPr>
              <a:t>What happens if a compliance officer doesn't agree with something we do, even if a large group of reasonably competent pharmacists agree?</a:t>
            </a:r>
            <a:endParaRPr lang="en-US" dirty="0"/>
          </a:p>
        </p:txBody>
      </p:sp>
      <p:sp>
        <p:nvSpPr>
          <p:cNvPr id="3" name="Subtitle 2">
            <a:extLst>
              <a:ext uri="{FF2B5EF4-FFF2-40B4-BE49-F238E27FC236}">
                <a16:creationId xmlns:a16="http://schemas.microsoft.com/office/drawing/2014/main" id="{CD0F930F-30D2-6D8A-7C20-C600D3DF2A0D}"/>
              </a:ext>
            </a:extLst>
          </p:cNvPr>
          <p:cNvSpPr>
            <a:spLocks noGrp="1"/>
          </p:cNvSpPr>
          <p:nvPr>
            <p:ph type="subTitle" idx="1"/>
          </p:nvPr>
        </p:nvSpPr>
        <p:spPr>
          <a:xfrm>
            <a:off x="380999" y="2231571"/>
            <a:ext cx="11234057" cy="3581400"/>
          </a:xfrm>
        </p:spPr>
        <p:txBody>
          <a:bodyPr>
            <a:normAutofit fontScale="92500" lnSpcReduction="10000"/>
          </a:bodyPr>
          <a:lstStyle/>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v"/>
              <a:tabLst/>
              <a:defRPr/>
            </a:pPr>
            <a:r>
              <a:rPr kumimoji="0" lang="en-US" sz="2500" b="0" i="0" u="none" strike="noStrike" kern="1200" cap="none" spc="0" normalizeH="0" baseline="0" noProof="0" dirty="0">
                <a:ln>
                  <a:noFill/>
                </a:ln>
                <a:solidFill>
                  <a:srgbClr val="156082"/>
                </a:solidFill>
                <a:effectLst/>
                <a:uLnTx/>
                <a:uFillTx/>
                <a:latin typeface="Arial"/>
                <a:ea typeface="+mn-ea"/>
                <a:cs typeface="Arial"/>
              </a:rPr>
              <a:t>The Board of Pharmacy will identify experts and ultimately make the decision. They will use resources from experts in the field, standards across the country and the state of Iowa written by professional associations and other healthcare organizations to determine if something was appropriate. It will not be down to the decision of one person. There is still a process to determine if something was within the standard of care.</a:t>
            </a:r>
          </a:p>
          <a:p>
            <a:endParaRPr lang="en-US" dirty="0"/>
          </a:p>
        </p:txBody>
      </p:sp>
      <p:sp>
        <p:nvSpPr>
          <p:cNvPr id="4" name="TextBox 3">
            <a:extLst>
              <a:ext uri="{FF2B5EF4-FFF2-40B4-BE49-F238E27FC236}">
                <a16:creationId xmlns:a16="http://schemas.microsoft.com/office/drawing/2014/main" id="{900E0328-E381-577A-D75F-38AA779BDA33}"/>
              </a:ext>
            </a:extLst>
          </p:cNvPr>
          <p:cNvSpPr txBox="1"/>
          <p:nvPr/>
        </p:nvSpPr>
        <p:spPr>
          <a:xfrm flipH="1">
            <a:off x="-2" y="6313713"/>
            <a:ext cx="3842658" cy="369332"/>
          </a:xfrm>
          <a:prstGeom prst="rect">
            <a:avLst/>
          </a:prstGeom>
          <a:noFill/>
        </p:spPr>
        <p:txBody>
          <a:bodyPr wrap="square" rtlCol="0">
            <a:spAutoFit/>
          </a:bodyPr>
          <a:lstStyle/>
          <a:p>
            <a:pPr marL="285750" indent="-285750">
              <a:buFont typeface="Wingdings" panose="05000000000000000000" pitchFamily="2" charset="2"/>
              <a:buChar char="v"/>
            </a:pPr>
            <a:r>
              <a:rPr lang="en-US" b="1" dirty="0">
                <a:solidFill>
                  <a:schemeClr val="bg1"/>
                </a:solidFill>
                <a:latin typeface="Georgia" panose="02040502050405020303" pitchFamily="18" charset="0"/>
                <a:hlinkClick r:id="rId2">
                  <a:extLst>
                    <a:ext uri="{A12FA001-AC4F-418D-AE19-62706E023703}">
                      <ahyp:hlinkClr xmlns:ahyp="http://schemas.microsoft.com/office/drawing/2018/hyperlinkcolor" val="tx"/>
                    </a:ext>
                  </a:extLst>
                </a:hlinkClick>
              </a:rPr>
              <a:t>Iowa Pharmacy Association</a:t>
            </a:r>
            <a:endParaRPr lang="en-US"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0909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62B146-4932-1466-C95D-90A3243579CF}"/>
              </a:ext>
            </a:extLst>
          </p:cNvPr>
          <p:cNvPicPr>
            <a:picLocks noGrp="1" noChangeAspect="1"/>
          </p:cNvPicPr>
          <p:nvPr>
            <p:ph idx="1"/>
          </p:nvPr>
        </p:nvPicPr>
        <p:blipFill>
          <a:blip r:embed="rId2"/>
          <a:stretch>
            <a:fillRect/>
          </a:stretch>
        </p:blipFill>
        <p:spPr>
          <a:xfrm>
            <a:off x="2646496" y="1600200"/>
            <a:ext cx="6899007" cy="3870325"/>
          </a:xfrm>
          <a:prstGeom prst="rect">
            <a:avLst/>
          </a:prstGeom>
        </p:spPr>
      </p:pic>
      <p:sp>
        <p:nvSpPr>
          <p:cNvPr id="3" name="Title 2">
            <a:extLst>
              <a:ext uri="{FF2B5EF4-FFF2-40B4-BE49-F238E27FC236}">
                <a16:creationId xmlns:a16="http://schemas.microsoft.com/office/drawing/2014/main" id="{0D4E76C7-28EB-300F-64B9-DF4A64192FBC}"/>
              </a:ext>
            </a:extLst>
          </p:cNvPr>
          <p:cNvSpPr>
            <a:spLocks noGrp="1"/>
          </p:cNvSpPr>
          <p:nvPr>
            <p:ph type="title"/>
          </p:nvPr>
        </p:nvSpPr>
        <p:spPr>
          <a:xfrm>
            <a:off x="609600" y="0"/>
            <a:ext cx="10972800" cy="1417639"/>
          </a:xfrm>
        </p:spPr>
        <p:txBody>
          <a:bodyPr>
            <a:normAutofit fontScale="90000"/>
          </a:bodyPr>
          <a:lstStyle/>
          <a:p>
            <a:pPr algn="ctr"/>
            <a:r>
              <a:rPr lang="en-US" dirty="0">
                <a:hlinkClick r:id="rId3"/>
              </a:rPr>
              <a:t>Drug Topics Standard of Care Interview </a:t>
            </a:r>
            <a:endParaRPr lang="en-US" dirty="0"/>
          </a:p>
        </p:txBody>
      </p:sp>
      <p:sp>
        <p:nvSpPr>
          <p:cNvPr id="7" name="TextBox 6">
            <a:extLst>
              <a:ext uri="{FF2B5EF4-FFF2-40B4-BE49-F238E27FC236}">
                <a16:creationId xmlns:a16="http://schemas.microsoft.com/office/drawing/2014/main" id="{9A906E79-7124-8322-682F-18D34EE197F3}"/>
              </a:ext>
            </a:extLst>
          </p:cNvPr>
          <p:cNvSpPr txBox="1"/>
          <p:nvPr/>
        </p:nvSpPr>
        <p:spPr>
          <a:xfrm>
            <a:off x="304800" y="2873829"/>
            <a:ext cx="21662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Click the link above to listen!!</a:t>
            </a:r>
          </a:p>
        </p:txBody>
      </p:sp>
      <p:sp>
        <p:nvSpPr>
          <p:cNvPr id="14" name="Arrow: Bent 13">
            <a:extLst>
              <a:ext uri="{FF2B5EF4-FFF2-40B4-BE49-F238E27FC236}">
                <a16:creationId xmlns:a16="http://schemas.microsoft.com/office/drawing/2014/main" id="{FFCD6F46-A250-D13C-0A35-F3F7D3B01BB0}"/>
              </a:ext>
            </a:extLst>
          </p:cNvPr>
          <p:cNvSpPr/>
          <p:nvPr/>
        </p:nvSpPr>
        <p:spPr>
          <a:xfrm>
            <a:off x="947057" y="304800"/>
            <a:ext cx="805543" cy="2188029"/>
          </a:xfrm>
          <a:prstGeom prst="ben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DEE018AD-7502-1703-1921-15B6F5E271E8}"/>
              </a:ext>
            </a:extLst>
          </p:cNvPr>
          <p:cNvSpPr/>
          <p:nvPr/>
        </p:nvSpPr>
        <p:spPr>
          <a:xfrm>
            <a:off x="0" y="5823857"/>
            <a:ext cx="12192000" cy="1034143"/>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5BAA8EC-AA58-E47B-DC8A-39F7A80C47DD}"/>
              </a:ext>
            </a:extLst>
          </p:cNvPr>
          <p:cNvSpPr txBox="1"/>
          <p:nvPr/>
        </p:nvSpPr>
        <p:spPr>
          <a:xfrm>
            <a:off x="2394857" y="5954486"/>
            <a:ext cx="7903029" cy="646331"/>
          </a:xfrm>
          <a:prstGeom prst="rect">
            <a:avLst/>
          </a:prstGeom>
          <a:noFill/>
        </p:spPr>
        <p:txBody>
          <a:bodyPr wrap="square" rtlCol="0">
            <a:spAutoFit/>
          </a:bodyPr>
          <a:lstStyle/>
          <a:p>
            <a:r>
              <a:rPr lang="en-US" b="1" dirty="0">
                <a:solidFill>
                  <a:schemeClr val="bg1"/>
                </a:solidFill>
              </a:rPr>
              <a:t>Monica </a:t>
            </a:r>
            <a:r>
              <a:rPr lang="en-US" b="1" dirty="0" err="1">
                <a:solidFill>
                  <a:schemeClr val="bg1"/>
                </a:solidFill>
              </a:rPr>
              <a:t>Nikseresht</a:t>
            </a:r>
            <a:r>
              <a:rPr lang="en-US" b="1" dirty="0">
                <a:solidFill>
                  <a:schemeClr val="bg1"/>
                </a:solidFill>
              </a:rPr>
              <a:t>, PharmD. is also leading the way as a 3</a:t>
            </a:r>
            <a:r>
              <a:rPr lang="en-US" b="1" baseline="30000" dirty="0">
                <a:solidFill>
                  <a:schemeClr val="bg1"/>
                </a:solidFill>
              </a:rPr>
              <a:t>rd</a:t>
            </a:r>
            <a:r>
              <a:rPr lang="en-US" b="1" dirty="0">
                <a:solidFill>
                  <a:schemeClr val="bg1"/>
                </a:solidFill>
              </a:rPr>
              <a:t> generation RP, owner, and Pharmacy Manager at </a:t>
            </a:r>
            <a:r>
              <a:rPr lang="en-US" b="1" dirty="0">
                <a:solidFill>
                  <a:schemeClr val="bg1"/>
                </a:solidFill>
                <a:hlinkClick r:id="rId4">
                  <a:extLst>
                    <a:ext uri="{A12FA001-AC4F-418D-AE19-62706E023703}">
                      <ahyp:hlinkClr xmlns:ahyp="http://schemas.microsoft.com/office/drawing/2018/hyperlinkcolor" val="tx"/>
                    </a:ext>
                  </a:extLst>
                </a:hlinkClick>
              </a:rPr>
              <a:t>Medicap Pharmacy, Glenwood, IA</a:t>
            </a:r>
            <a:r>
              <a:rPr lang="en-US" b="1" dirty="0">
                <a:solidFill>
                  <a:schemeClr val="bg1"/>
                </a:solidFill>
              </a:rPr>
              <a:t>….</a:t>
            </a:r>
          </a:p>
        </p:txBody>
      </p:sp>
    </p:spTree>
    <p:extLst>
      <p:ext uri="{BB962C8B-B14F-4D97-AF65-F5344CB8AC3E}">
        <p14:creationId xmlns:p14="http://schemas.microsoft.com/office/powerpoint/2010/main" val="165111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FC2AC-AA2E-26F3-607C-BD8A539CC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E23C0-0F25-AF21-984B-A9311290D1CF}"/>
              </a:ext>
            </a:extLst>
          </p:cNvPr>
          <p:cNvSpPr>
            <a:spLocks noGrp="1"/>
          </p:cNvSpPr>
          <p:nvPr>
            <p:ph type="ctrTitle"/>
          </p:nvPr>
        </p:nvSpPr>
        <p:spPr>
          <a:xfrm>
            <a:off x="827314" y="402771"/>
            <a:ext cx="7946572" cy="947058"/>
          </a:xfrm>
        </p:spPr>
        <p:txBody>
          <a:bodyPr/>
          <a:lstStyle/>
          <a:p>
            <a:pPr algn="l"/>
            <a:r>
              <a:rPr kumimoji="0" lang="en-US" sz="5467" b="0" i="0" u="none" strike="noStrike" kern="1200" cap="none" spc="0" normalizeH="0" baseline="0" noProof="0" dirty="0">
                <a:ln>
                  <a:noFill/>
                </a:ln>
                <a:solidFill>
                  <a:srgbClr val="151083"/>
                </a:solidFill>
                <a:effectLst/>
                <a:uLnTx/>
                <a:uFillTx/>
                <a:latin typeface="Georgia" panose="02040502050405020303" pitchFamily="18" charset="0"/>
                <a:ea typeface="+mj-ea"/>
                <a:cs typeface="Arial"/>
                <a:hlinkClick r:id="rId2">
                  <a:extLst>
                    <a:ext uri="{A12FA001-AC4F-418D-AE19-62706E023703}">
                      <ahyp:hlinkClr xmlns:ahyp="http://schemas.microsoft.com/office/drawing/2018/hyperlinkcolor" val="tx"/>
                    </a:ext>
                  </a:extLst>
                </a:hlinkClick>
              </a:rPr>
              <a:t>Cicero Institute</a:t>
            </a:r>
            <a:r>
              <a:rPr kumimoji="0" lang="en-US" sz="5467" b="0" i="0" u="none" strike="noStrike" kern="1200" cap="none" spc="0" normalizeH="0" baseline="0" noProof="0" dirty="0">
                <a:ln>
                  <a:noFill/>
                </a:ln>
                <a:solidFill>
                  <a:srgbClr val="156082"/>
                </a:solidFill>
                <a:effectLst/>
                <a:uLnTx/>
                <a:uFillTx/>
                <a:latin typeface="Georgia" panose="02040502050405020303" pitchFamily="18" charset="0"/>
                <a:ea typeface="+mj-ea"/>
                <a:cs typeface="Arial"/>
              </a:rPr>
              <a:t>*</a:t>
            </a:r>
            <a:endParaRPr lang="en-US" dirty="0"/>
          </a:p>
        </p:txBody>
      </p:sp>
      <p:sp>
        <p:nvSpPr>
          <p:cNvPr id="3" name="Subtitle 2">
            <a:extLst>
              <a:ext uri="{FF2B5EF4-FFF2-40B4-BE49-F238E27FC236}">
                <a16:creationId xmlns:a16="http://schemas.microsoft.com/office/drawing/2014/main" id="{8251A087-4727-51E8-BD2A-624D56077E2B}"/>
              </a:ext>
            </a:extLst>
          </p:cNvPr>
          <p:cNvSpPr>
            <a:spLocks noGrp="1"/>
          </p:cNvSpPr>
          <p:nvPr>
            <p:ph type="subTitle" idx="1"/>
          </p:nvPr>
        </p:nvSpPr>
        <p:spPr>
          <a:xfrm>
            <a:off x="457200" y="1719942"/>
            <a:ext cx="10210800" cy="5050971"/>
          </a:xfrm>
        </p:spPr>
        <p:txBody>
          <a:bodyPr>
            <a:normAutofit fontScale="92500" lnSpcReduction="20000"/>
          </a:bodyPr>
          <a:lstStyle/>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nonpartisan public policy organization</a:t>
            </a:r>
          </a:p>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staffed by thinkers with deep experience in government, legislation and the law, technology, and entrepreneurship</a:t>
            </a:r>
          </a:p>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develop and fight for bold policies at the state level that restore liberty, accountability, and transparency in American governance</a:t>
            </a:r>
          </a:p>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Advocate for and define </a:t>
            </a:r>
            <a:r>
              <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hlinkClick r:id="rId3"/>
              </a:rPr>
              <a:t>Pharmacist Full Practice Authority</a:t>
            </a:r>
            <a:endPar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endParaRPr>
          </a:p>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endParaRPr lang="en-US" sz="2800" dirty="0">
              <a:solidFill>
                <a:srgbClr val="156082"/>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800" b="1" i="0" u="none" strike="noStrike" kern="1200" cap="none" spc="0" normalizeH="0" baseline="0" noProof="0" dirty="0">
                <a:ln>
                  <a:noFill/>
                </a:ln>
                <a:solidFill>
                  <a:schemeClr val="bg1"/>
                </a:solidFill>
                <a:effectLst/>
                <a:uLnTx/>
                <a:uFillTx/>
                <a:latin typeface="Aptos" panose="02110004020202020204"/>
                <a:ea typeface="+mn-ea"/>
                <a:cs typeface="+mn-cs"/>
                <a:hlinkClick r:id="rId2">
                  <a:extLst>
                    <a:ext uri="{A12FA001-AC4F-418D-AE19-62706E023703}">
                      <ahyp:hlinkClr xmlns:ahyp="http://schemas.microsoft.com/office/drawing/2018/hyperlinkcolor" val="tx"/>
                    </a:ext>
                  </a:extLst>
                </a:hlinkClick>
              </a:rPr>
              <a:t>https://ciceroinstitute.org/</a:t>
            </a:r>
            <a:endParaRPr kumimoji="0" lang="en-US" sz="1800" b="1" i="0" u="none" strike="noStrike" kern="1200" cap="none" spc="0" normalizeH="0" baseline="0" noProof="0" dirty="0">
              <a:ln>
                <a:noFill/>
              </a:ln>
              <a:solidFill>
                <a:schemeClr val="bg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R="0" lvl="0" algn="l" defTabSz="914400" rtl="0" eaLnBrk="1" fontAlgn="auto" latinLnBrk="0" hangingPunct="1">
              <a:lnSpc>
                <a:spcPct val="170000"/>
              </a:lnSpc>
              <a:spcBef>
                <a:spcPts val="1000"/>
              </a:spcBef>
              <a:spcAft>
                <a:spcPts val="0"/>
              </a:spcAft>
              <a:buClrTx/>
              <a:buSzTx/>
              <a:tabLst/>
              <a:defRPr/>
            </a:pPr>
            <a:endParaRPr kumimoji="0" lang="en-US" sz="28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endParaRPr>
          </a:p>
          <a:p>
            <a:endParaRPr lang="en-US" dirty="0"/>
          </a:p>
        </p:txBody>
      </p:sp>
    </p:spTree>
    <p:extLst>
      <p:ext uri="{BB962C8B-B14F-4D97-AF65-F5344CB8AC3E}">
        <p14:creationId xmlns:p14="http://schemas.microsoft.com/office/powerpoint/2010/main" val="274003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CDAC9-57C2-EDF4-1783-F51E9FB0B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F70C4-3C9F-F210-F13A-A13E9661C9E7}"/>
              </a:ext>
            </a:extLst>
          </p:cNvPr>
          <p:cNvSpPr>
            <a:spLocks noGrp="1"/>
          </p:cNvSpPr>
          <p:nvPr>
            <p:ph type="ctrTitle"/>
          </p:nvPr>
        </p:nvSpPr>
        <p:spPr>
          <a:xfrm>
            <a:off x="54430" y="272144"/>
            <a:ext cx="9143999" cy="1001485"/>
          </a:xfrm>
        </p:spPr>
        <p:txBody>
          <a:bodyPr>
            <a:normAutofit fontScale="90000"/>
          </a:bodyPr>
          <a:lstStyle/>
          <a:p>
            <a:r>
              <a:rPr lang="en-US" sz="3600" b="1" i="1" dirty="0"/>
              <a:t>Neumann’s Pharmacy, L.L.C. v. DEA</a:t>
            </a:r>
            <a:br>
              <a:rPr lang="en-US" sz="3600" b="1" i="1" dirty="0"/>
            </a:br>
            <a:r>
              <a:rPr lang="en-US" sz="1800" b="1" dirty="0"/>
              <a:t>United States Court of Appeals for the Fifth Circuit</a:t>
            </a:r>
            <a:br>
              <a:rPr lang="en-US" sz="1800" b="1" dirty="0"/>
            </a:br>
            <a:r>
              <a:rPr lang="en-US" sz="1800" b="1" dirty="0"/>
              <a:t>February 13, 2026</a:t>
            </a:r>
          </a:p>
        </p:txBody>
      </p:sp>
      <p:sp>
        <p:nvSpPr>
          <p:cNvPr id="3" name="Subtitle 2">
            <a:extLst>
              <a:ext uri="{FF2B5EF4-FFF2-40B4-BE49-F238E27FC236}">
                <a16:creationId xmlns:a16="http://schemas.microsoft.com/office/drawing/2014/main" id="{CD1DBC35-64AA-422B-1DD7-DEA3F91E8A6B}"/>
              </a:ext>
            </a:extLst>
          </p:cNvPr>
          <p:cNvSpPr>
            <a:spLocks noGrp="1"/>
          </p:cNvSpPr>
          <p:nvPr>
            <p:ph type="subTitle" idx="1"/>
          </p:nvPr>
        </p:nvSpPr>
        <p:spPr>
          <a:xfrm>
            <a:off x="250371" y="1426028"/>
            <a:ext cx="11811000" cy="4865915"/>
          </a:xfrm>
        </p:spPr>
        <p:txBody>
          <a:bodyPr>
            <a:normAutofit fontScale="92500" lnSpcReduction="10000"/>
          </a:bodyPr>
          <a:lstStyle/>
          <a:p>
            <a:pPr marL="457200" indent="-457200" algn="l">
              <a:lnSpc>
                <a:spcPct val="100000"/>
              </a:lnSpc>
              <a:buFont typeface="Wingdings" panose="05000000000000000000" pitchFamily="2" charset="2"/>
              <a:buChar char="Ø"/>
            </a:pPr>
            <a:r>
              <a:rPr lang="en-US" dirty="0">
                <a:solidFill>
                  <a:srgbClr val="151083"/>
                </a:solidFill>
              </a:rPr>
              <a:t>DEA revoked a LA pharmacy’s registration for 3 “red flags”</a:t>
            </a:r>
          </a:p>
          <a:p>
            <a:pPr marL="1371600" lvl="2" indent="-457200" algn="l">
              <a:lnSpc>
                <a:spcPct val="100000"/>
              </a:lnSpc>
              <a:buFont typeface="Arial" panose="020B0604020202020204" pitchFamily="34" charset="0"/>
              <a:buAutoNum type="arabicPeriod"/>
              <a:defRPr/>
            </a:pPr>
            <a:r>
              <a:rPr kumimoji="0" lang="en-US" sz="1700" b="0" i="0" u="none" strike="noStrike" kern="1200" cap="none" spc="0" normalizeH="0" baseline="0" noProof="0" dirty="0">
                <a:ln>
                  <a:noFill/>
                </a:ln>
                <a:solidFill>
                  <a:srgbClr val="151083"/>
                </a:solidFill>
                <a:effectLst/>
                <a:uLnTx/>
                <a:uFillTx/>
                <a:latin typeface="Aptos" panose="02110004020202020204"/>
                <a:ea typeface="+mn-ea"/>
                <a:cs typeface="+mn-cs"/>
              </a:rPr>
              <a:t>Drug cocktail, Therapeutic duplication, Self-pay</a:t>
            </a:r>
            <a:endParaRPr lang="en-US" dirty="0">
              <a:solidFill>
                <a:srgbClr val="151083"/>
              </a:solidFill>
            </a:endParaRPr>
          </a:p>
          <a:p>
            <a:pPr marL="457200" indent="-457200" algn="l">
              <a:lnSpc>
                <a:spcPct val="100000"/>
              </a:lnSpc>
              <a:buFont typeface="Wingdings" panose="05000000000000000000" pitchFamily="2" charset="2"/>
              <a:buChar char="Ø"/>
            </a:pPr>
            <a:r>
              <a:rPr lang="en-US" dirty="0">
                <a:solidFill>
                  <a:srgbClr val="151083"/>
                </a:solidFill>
              </a:rPr>
              <a:t>DEA claimed that the RP violated DEA regulations; RP contended that the DEA misinterpreted its own regulations.</a:t>
            </a:r>
          </a:p>
          <a:p>
            <a:pPr marL="457200" indent="-457200" algn="l">
              <a:lnSpc>
                <a:spcPct val="100000"/>
              </a:lnSpc>
              <a:buFont typeface="Wingdings" panose="05000000000000000000" pitchFamily="2" charset="2"/>
              <a:buChar char="Ø"/>
            </a:pPr>
            <a:r>
              <a:rPr lang="en-US" dirty="0">
                <a:solidFill>
                  <a:srgbClr val="151083"/>
                </a:solidFill>
              </a:rPr>
              <a:t>RP consulted prescribers and documented.</a:t>
            </a:r>
          </a:p>
          <a:p>
            <a:pPr marL="457200" indent="-457200" algn="l">
              <a:lnSpc>
                <a:spcPct val="100000"/>
              </a:lnSpc>
              <a:buFont typeface="Wingdings" panose="05000000000000000000" pitchFamily="2" charset="2"/>
              <a:buChar char="Ø"/>
            </a:pPr>
            <a:r>
              <a:rPr lang="en-US" dirty="0">
                <a:solidFill>
                  <a:srgbClr val="151083"/>
                </a:solidFill>
              </a:rPr>
              <a:t>Court said that the DEA finding a violation “without first determining that any Rx was invalid when issued” is a misapplication.</a:t>
            </a:r>
          </a:p>
          <a:p>
            <a:pPr marL="457200" indent="-457200" algn="l">
              <a:lnSpc>
                <a:spcPct val="100000"/>
              </a:lnSpc>
              <a:buFont typeface="Wingdings" panose="05000000000000000000" pitchFamily="2" charset="2"/>
              <a:buChar char="Ø"/>
            </a:pPr>
            <a:r>
              <a:rPr lang="en-US" dirty="0">
                <a:solidFill>
                  <a:srgbClr val="151083"/>
                </a:solidFill>
              </a:rPr>
              <a:t>Corresponding responsibility applies to RP ONLY if 3 elements are met:</a:t>
            </a:r>
          </a:p>
          <a:p>
            <a:pPr marL="1371600" lvl="2" indent="-457200" algn="l">
              <a:lnSpc>
                <a:spcPct val="100000"/>
              </a:lnSpc>
              <a:buAutoNum type="arabicPeriod"/>
            </a:pPr>
            <a:r>
              <a:rPr lang="en-US" dirty="0">
                <a:solidFill>
                  <a:srgbClr val="151083"/>
                </a:solidFill>
              </a:rPr>
              <a:t>RP fills</a:t>
            </a:r>
          </a:p>
          <a:p>
            <a:pPr marL="1371600" lvl="2" indent="-457200" algn="l">
              <a:lnSpc>
                <a:spcPct val="100000"/>
              </a:lnSpc>
              <a:buAutoNum type="arabicPeriod"/>
            </a:pPr>
            <a:r>
              <a:rPr lang="en-US" dirty="0">
                <a:solidFill>
                  <a:srgbClr val="151083"/>
                </a:solidFill>
              </a:rPr>
              <a:t>An invalid prescription</a:t>
            </a:r>
          </a:p>
          <a:p>
            <a:pPr marL="1371600" lvl="2" indent="-457200" algn="l">
              <a:lnSpc>
                <a:spcPct val="100000"/>
              </a:lnSpc>
              <a:buAutoNum type="arabicPeriod"/>
            </a:pPr>
            <a:r>
              <a:rPr lang="en-US" dirty="0">
                <a:solidFill>
                  <a:srgbClr val="151083"/>
                </a:solidFill>
              </a:rPr>
              <a:t>KNOWINGLY</a:t>
            </a:r>
          </a:p>
          <a:p>
            <a:pPr marL="457200" indent="-457200" algn="l">
              <a:lnSpc>
                <a:spcPct val="100000"/>
              </a:lnSpc>
              <a:buFont typeface="Wingdings" panose="05000000000000000000" pitchFamily="2" charset="2"/>
              <a:buChar char="Ø"/>
            </a:pPr>
            <a:r>
              <a:rPr lang="en-US" dirty="0">
                <a:solidFill>
                  <a:srgbClr val="151083"/>
                </a:solidFill>
              </a:rPr>
              <a:t>Ruling places liability on RPs only when an order for a controlled substance is invalid. It may be the precedent, if followed, that relieves RPs from legal action due to “red flags.” </a:t>
            </a:r>
          </a:p>
          <a:p>
            <a:pPr marL="914400" lvl="1" indent="-457200" algn="l">
              <a:lnSpc>
                <a:spcPct val="100000"/>
              </a:lnSpc>
              <a:buAutoNum type="arabicPeriod"/>
            </a:pPr>
            <a:endParaRPr lang="en-US" dirty="0">
              <a:solidFill>
                <a:srgbClr val="151083"/>
              </a:solidFill>
            </a:endParaRPr>
          </a:p>
          <a:p>
            <a:pPr marL="914400" lvl="1" indent="-457200" algn="l">
              <a:buAutoNum type="arabicPeriod"/>
            </a:pPr>
            <a:endParaRPr lang="en-US" dirty="0"/>
          </a:p>
        </p:txBody>
      </p:sp>
    </p:spTree>
    <p:extLst>
      <p:ext uri="{BB962C8B-B14F-4D97-AF65-F5344CB8AC3E}">
        <p14:creationId xmlns:p14="http://schemas.microsoft.com/office/powerpoint/2010/main" val="176326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2A2B5-3CC6-004C-93B3-B8828BFDD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6346C-57D5-6B29-6315-ECB0742AA4E7}"/>
              </a:ext>
            </a:extLst>
          </p:cNvPr>
          <p:cNvSpPr>
            <a:spLocks noGrp="1"/>
          </p:cNvSpPr>
          <p:nvPr>
            <p:ph type="ctrTitle"/>
          </p:nvPr>
        </p:nvSpPr>
        <p:spPr>
          <a:xfrm>
            <a:off x="642257" y="413658"/>
            <a:ext cx="8262257" cy="761999"/>
          </a:xfrm>
        </p:spPr>
        <p:txBody>
          <a:bodyPr>
            <a:normAutofit/>
          </a:bodyPr>
          <a:lstStyle/>
          <a:p>
            <a:r>
              <a:rPr lang="en-US" sz="4800" dirty="0" err="1"/>
              <a:t>BioEthics</a:t>
            </a:r>
            <a:r>
              <a:rPr lang="en-US" sz="4800" dirty="0"/>
              <a:t> Current Events</a:t>
            </a:r>
          </a:p>
        </p:txBody>
      </p:sp>
      <p:sp>
        <p:nvSpPr>
          <p:cNvPr id="3" name="Subtitle 2">
            <a:extLst>
              <a:ext uri="{FF2B5EF4-FFF2-40B4-BE49-F238E27FC236}">
                <a16:creationId xmlns:a16="http://schemas.microsoft.com/office/drawing/2014/main" id="{CF2B3C18-4E83-CAD0-8B2B-E5EB2CAC04C7}"/>
              </a:ext>
            </a:extLst>
          </p:cNvPr>
          <p:cNvSpPr>
            <a:spLocks noGrp="1"/>
          </p:cNvSpPr>
          <p:nvPr>
            <p:ph type="subTitle" idx="1"/>
          </p:nvPr>
        </p:nvSpPr>
        <p:spPr>
          <a:xfrm>
            <a:off x="1284514" y="1502229"/>
            <a:ext cx="10058400" cy="3755571"/>
          </a:xfrm>
        </p:spPr>
        <p:txBody>
          <a:bodyPr/>
          <a:lstStyle/>
          <a:p>
            <a:pPr algn="l">
              <a:lnSpc>
                <a:spcPct val="100000"/>
              </a:lnSpc>
            </a:pPr>
            <a:r>
              <a:rPr lang="en-US" b="1" dirty="0">
                <a:solidFill>
                  <a:srgbClr val="151083"/>
                </a:solidFill>
                <a:hlinkClick r:id="rId3">
                  <a:extLst>
                    <a:ext uri="{A12FA001-AC4F-418D-AE19-62706E023703}">
                      <ahyp:hlinkClr xmlns:ahyp="http://schemas.microsoft.com/office/drawing/2018/hyperlinkcolor" val="tx"/>
                    </a:ext>
                  </a:extLst>
                </a:hlinkClick>
              </a:rPr>
              <a:t>Thaddeus Daniel Pierce</a:t>
            </a:r>
            <a:r>
              <a:rPr lang="en-US" b="1" dirty="0">
                <a:solidFill>
                  <a:srgbClr val="151083"/>
                </a:solidFill>
              </a:rPr>
              <a:t>*		</a:t>
            </a:r>
            <a:r>
              <a:rPr lang="en-US" b="1" dirty="0">
                <a:solidFill>
                  <a:srgbClr val="151083"/>
                </a:solidFill>
                <a:hlinkClick r:id="rId4">
                  <a:extLst>
                    <a:ext uri="{A12FA001-AC4F-418D-AE19-62706E023703}">
                      <ahyp:hlinkClr xmlns:ahyp="http://schemas.microsoft.com/office/drawing/2018/hyperlinkcolor" val="tx"/>
                    </a:ext>
                  </a:extLst>
                </a:hlinkClick>
              </a:rPr>
              <a:t>Nash Keen**	</a:t>
            </a:r>
            <a:endParaRPr lang="en-US" b="1" dirty="0">
              <a:solidFill>
                <a:srgbClr val="151083"/>
              </a:solidFill>
            </a:endParaRPr>
          </a:p>
          <a:p>
            <a:pPr algn="l">
              <a:lnSpc>
                <a:spcPct val="100000"/>
              </a:lnSpc>
            </a:pPr>
            <a:r>
              <a:rPr lang="en-US" dirty="0"/>
              <a:t>Born July 26, 2025				Born July 5, 2025</a:t>
            </a:r>
          </a:p>
          <a:p>
            <a:pPr algn="l">
              <a:lnSpc>
                <a:spcPct val="100000"/>
              </a:lnSpc>
            </a:pPr>
            <a:r>
              <a:rPr lang="en-US" sz="2000" dirty="0"/>
              <a:t>Embryo Cryogenically Stored &gt;30 years</a:t>
            </a:r>
            <a:r>
              <a:rPr lang="en-US" dirty="0"/>
              <a:t>		</a:t>
            </a:r>
            <a:r>
              <a:rPr lang="en-US" dirty="0">
                <a:hlinkClick r:id="rId5"/>
              </a:rPr>
              <a:t>World' s Most Premature Baby</a:t>
            </a:r>
            <a:endParaRPr lang="en-US" dirty="0"/>
          </a:p>
        </p:txBody>
      </p:sp>
      <p:pic>
        <p:nvPicPr>
          <p:cNvPr id="6" name="Picture 5">
            <a:extLst>
              <a:ext uri="{FF2B5EF4-FFF2-40B4-BE49-F238E27FC236}">
                <a16:creationId xmlns:a16="http://schemas.microsoft.com/office/drawing/2014/main" id="{BCDE6EBD-83E2-B682-6954-9EA1498EBACF}"/>
              </a:ext>
            </a:extLst>
          </p:cNvPr>
          <p:cNvPicPr>
            <a:picLocks noChangeAspect="1"/>
          </p:cNvPicPr>
          <p:nvPr/>
        </p:nvPicPr>
        <p:blipFill>
          <a:blip r:embed="rId6"/>
          <a:stretch>
            <a:fillRect/>
          </a:stretch>
        </p:blipFill>
        <p:spPr>
          <a:xfrm>
            <a:off x="1524000" y="3429000"/>
            <a:ext cx="2827663" cy="2122713"/>
          </a:xfrm>
          <a:prstGeom prst="rect">
            <a:avLst/>
          </a:prstGeom>
        </p:spPr>
      </p:pic>
      <p:pic>
        <p:nvPicPr>
          <p:cNvPr id="9" name="Picture 8">
            <a:extLst>
              <a:ext uri="{FF2B5EF4-FFF2-40B4-BE49-F238E27FC236}">
                <a16:creationId xmlns:a16="http://schemas.microsoft.com/office/drawing/2014/main" id="{B3E17FDF-0449-FE64-0357-EF30F679CF95}"/>
              </a:ext>
            </a:extLst>
          </p:cNvPr>
          <p:cNvPicPr>
            <a:picLocks noChangeAspect="1"/>
          </p:cNvPicPr>
          <p:nvPr/>
        </p:nvPicPr>
        <p:blipFill>
          <a:blip r:embed="rId7"/>
          <a:stretch>
            <a:fillRect/>
          </a:stretch>
        </p:blipFill>
        <p:spPr>
          <a:xfrm>
            <a:off x="6890658" y="3243943"/>
            <a:ext cx="2971800" cy="2601684"/>
          </a:xfrm>
          <a:prstGeom prst="rect">
            <a:avLst/>
          </a:prstGeom>
        </p:spPr>
      </p:pic>
      <p:sp>
        <p:nvSpPr>
          <p:cNvPr id="10" name="TextBox 9">
            <a:extLst>
              <a:ext uri="{FF2B5EF4-FFF2-40B4-BE49-F238E27FC236}">
                <a16:creationId xmlns:a16="http://schemas.microsoft.com/office/drawing/2014/main" id="{67611111-EED2-C039-92A4-9B8FBF469032}"/>
              </a:ext>
            </a:extLst>
          </p:cNvPr>
          <p:cNvSpPr txBox="1"/>
          <p:nvPr/>
        </p:nvSpPr>
        <p:spPr>
          <a:xfrm>
            <a:off x="148590" y="6149340"/>
            <a:ext cx="3566160" cy="646331"/>
          </a:xfrm>
          <a:prstGeom prst="rect">
            <a:avLst/>
          </a:prstGeom>
          <a:noFill/>
        </p:spPr>
        <p:txBody>
          <a:bodyPr wrap="square" rtlCol="0">
            <a:spAutoFit/>
          </a:bodyPr>
          <a:lstStyle/>
          <a:p>
            <a:r>
              <a:rPr lang="en-US" b="1" dirty="0">
                <a:solidFill>
                  <a:schemeClr val="bg1"/>
                </a:solidFill>
              </a:rPr>
              <a:t>*MIT Technology Review</a:t>
            </a:r>
          </a:p>
          <a:p>
            <a:r>
              <a:rPr lang="en-US" b="1" dirty="0">
                <a:solidFill>
                  <a:schemeClr val="bg1"/>
                </a:solidFill>
              </a:rPr>
              <a:t>**https://uihc.org/ (link above)</a:t>
            </a:r>
          </a:p>
        </p:txBody>
      </p:sp>
    </p:spTree>
    <p:extLst>
      <p:ext uri="{BB962C8B-B14F-4D97-AF65-F5344CB8AC3E}">
        <p14:creationId xmlns:p14="http://schemas.microsoft.com/office/powerpoint/2010/main" val="165046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C194F-719C-3B36-D40A-F05224C14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29DD5-BB5A-6887-6527-7750CE6BE5D7}"/>
              </a:ext>
            </a:extLst>
          </p:cNvPr>
          <p:cNvSpPr>
            <a:spLocks noGrp="1"/>
          </p:cNvSpPr>
          <p:nvPr>
            <p:ph type="ctrTitle"/>
          </p:nvPr>
        </p:nvSpPr>
        <p:spPr>
          <a:xfrm>
            <a:off x="1524000" y="1122363"/>
            <a:ext cx="9144000" cy="1109208"/>
          </a:xfrm>
        </p:spPr>
        <p:txBody>
          <a:bodyPr/>
          <a:lstStyle/>
          <a:p>
            <a:pPr algn="l"/>
            <a:r>
              <a:rPr lang="en-US" dirty="0"/>
              <a:t>Disclosures</a:t>
            </a:r>
          </a:p>
        </p:txBody>
      </p:sp>
      <p:sp>
        <p:nvSpPr>
          <p:cNvPr id="3" name="Subtitle 2">
            <a:extLst>
              <a:ext uri="{FF2B5EF4-FFF2-40B4-BE49-F238E27FC236}">
                <a16:creationId xmlns:a16="http://schemas.microsoft.com/office/drawing/2014/main" id="{996EFB1C-801E-D8A1-4BA2-1488A093AE1D}"/>
              </a:ext>
            </a:extLst>
          </p:cNvPr>
          <p:cNvSpPr>
            <a:spLocks noGrp="1"/>
          </p:cNvSpPr>
          <p:nvPr>
            <p:ph type="subTitle" idx="1"/>
          </p:nvPr>
        </p:nvSpPr>
        <p:spPr>
          <a:xfrm>
            <a:off x="1524000" y="2645229"/>
            <a:ext cx="9144000" cy="2612571"/>
          </a:xfrm>
        </p:spPr>
        <p:txBody>
          <a:bodyPr>
            <a:normAutofit/>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00245D"/>
                </a:solidFill>
                <a:effectLst/>
                <a:uLnTx/>
                <a:uFillTx/>
                <a:latin typeface="Arial"/>
                <a:ea typeface="+mn-ea"/>
                <a:cs typeface="Arial"/>
              </a:rPr>
              <a:t>Teri Miller declares no conflicts of interest, real or apparent, and no financial interests in any company, product, or service mentioned in this program, including grants, employment, gifts, stock holdings, and honoraria.</a:t>
            </a:r>
          </a:p>
          <a:p>
            <a:endParaRPr lang="en-US" dirty="0"/>
          </a:p>
        </p:txBody>
      </p:sp>
    </p:spTree>
    <p:extLst>
      <p:ext uri="{BB962C8B-B14F-4D97-AF65-F5344CB8AC3E}">
        <p14:creationId xmlns:p14="http://schemas.microsoft.com/office/powerpoint/2010/main" val="168709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3CA67-2170-6E9A-3E09-9D3298C14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A34F8-59C9-320D-4C5A-538ECE30E9A7}"/>
              </a:ext>
            </a:extLst>
          </p:cNvPr>
          <p:cNvSpPr>
            <a:spLocks noGrp="1"/>
          </p:cNvSpPr>
          <p:nvPr>
            <p:ph type="title"/>
          </p:nvPr>
        </p:nvSpPr>
        <p:spPr>
          <a:xfrm>
            <a:off x="838200" y="365125"/>
            <a:ext cx="10515600" cy="1325563"/>
          </a:xfrm>
        </p:spPr>
        <p:txBody>
          <a:bodyPr anchor="ctr">
            <a:normAutofit/>
          </a:bodyPr>
          <a:lstStyle/>
          <a:p>
            <a:r>
              <a:rPr lang="en-US" dirty="0"/>
              <a:t>It’s Kahoot! Time….</a:t>
            </a:r>
          </a:p>
        </p:txBody>
      </p:sp>
      <p:sp>
        <p:nvSpPr>
          <p:cNvPr id="3" name="Subtitle 2">
            <a:extLst>
              <a:ext uri="{FF2B5EF4-FFF2-40B4-BE49-F238E27FC236}">
                <a16:creationId xmlns:a16="http://schemas.microsoft.com/office/drawing/2014/main" id="{25BDA3AA-FFFB-4EB4-723C-7EA1A3685338}"/>
              </a:ext>
            </a:extLst>
          </p:cNvPr>
          <p:cNvSpPr>
            <a:spLocks noGrp="1"/>
          </p:cNvSpPr>
          <p:nvPr>
            <p:ph sz="half" idx="1"/>
          </p:nvPr>
        </p:nvSpPr>
        <p:spPr>
          <a:xfrm>
            <a:off x="838200" y="1825625"/>
            <a:ext cx="5181600" cy="4351338"/>
          </a:xfrm>
        </p:spPr>
        <p:txBody>
          <a:bodyPr>
            <a:normAutofit/>
          </a:bodyPr>
          <a:lstStyle/>
          <a:p>
            <a:r>
              <a:rPr lang="en-US" dirty="0"/>
              <a:t>QR Code Coming…</a:t>
            </a:r>
            <a:endParaRPr lang="en-US"/>
          </a:p>
        </p:txBody>
      </p:sp>
      <p:pic>
        <p:nvPicPr>
          <p:cNvPr id="8" name="Picture 7">
            <a:extLst>
              <a:ext uri="{FF2B5EF4-FFF2-40B4-BE49-F238E27FC236}">
                <a16:creationId xmlns:a16="http://schemas.microsoft.com/office/drawing/2014/main" id="{C705EE75-FCC5-E40F-C73D-D3E23221D4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87331" y="1825625"/>
            <a:ext cx="4351338" cy="4351338"/>
          </a:xfrm>
          <a:prstGeom prst="rect">
            <a:avLst/>
          </a:prstGeom>
          <a:noFill/>
        </p:spPr>
      </p:pic>
      <p:sp>
        <p:nvSpPr>
          <p:cNvPr id="9" name="TextBox 8">
            <a:extLst>
              <a:ext uri="{FF2B5EF4-FFF2-40B4-BE49-F238E27FC236}">
                <a16:creationId xmlns:a16="http://schemas.microsoft.com/office/drawing/2014/main" id="{62351772-232A-9B3A-A084-D61A0EE9C8F3}"/>
              </a:ext>
            </a:extLst>
          </p:cNvPr>
          <p:cNvSpPr txBox="1"/>
          <p:nvPr/>
        </p:nvSpPr>
        <p:spPr>
          <a:xfrm>
            <a:off x="8328660" y="5976908"/>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royectoguappis.blogspot.com/2016/12/kahoot-app-aprendizaje-basado-en-el.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875813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A7A4-6CBA-2621-35AD-7709612657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F22A6-9236-C61F-2EDF-6BB49147306E}"/>
              </a:ext>
            </a:extLst>
          </p:cNvPr>
          <p:cNvSpPr>
            <a:spLocks noGrp="1"/>
          </p:cNvSpPr>
          <p:nvPr>
            <p:ph type="ctrTitle"/>
          </p:nvPr>
        </p:nvSpPr>
        <p:spPr>
          <a:xfrm>
            <a:off x="457201" y="370115"/>
            <a:ext cx="4764794" cy="1534886"/>
          </a:xfrm>
        </p:spPr>
        <p:txBody>
          <a:bodyPr>
            <a:normAutofit/>
          </a:bodyPr>
          <a:lstStyle/>
          <a:p>
            <a:r>
              <a:rPr lang="en-US" dirty="0"/>
              <a:t>Questions??</a:t>
            </a:r>
          </a:p>
        </p:txBody>
      </p:sp>
      <p:sp>
        <p:nvSpPr>
          <p:cNvPr id="3" name="Subtitle 2">
            <a:extLst>
              <a:ext uri="{FF2B5EF4-FFF2-40B4-BE49-F238E27FC236}">
                <a16:creationId xmlns:a16="http://schemas.microsoft.com/office/drawing/2014/main" id="{1DFD9D60-31CE-CCB6-4877-9B0DAA299834}"/>
              </a:ext>
            </a:extLst>
          </p:cNvPr>
          <p:cNvSpPr>
            <a:spLocks noGrp="1"/>
          </p:cNvSpPr>
          <p:nvPr>
            <p:ph type="subTitle" idx="1"/>
          </p:nvPr>
        </p:nvSpPr>
        <p:spPr>
          <a:xfrm>
            <a:off x="242371" y="2209800"/>
            <a:ext cx="8618600" cy="3048000"/>
          </a:xfrm>
        </p:spPr>
        <p:txBody>
          <a:bodyPr/>
          <a:lstStyle/>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2200" b="1" i="0" u="none" strike="noStrike" kern="1200" cap="none" spc="0" normalizeH="0" baseline="0" noProof="0" dirty="0">
                <a:ln>
                  <a:noFill/>
                </a:ln>
                <a:solidFill>
                  <a:srgbClr val="213568"/>
                </a:solidFill>
                <a:effectLst/>
                <a:uLnTx/>
                <a:uFillTx/>
                <a:latin typeface="Arial" panose="020B0604020202020204" pitchFamily="34" charset="0"/>
                <a:ea typeface="Roboto" panose="02000000000000000000" pitchFamily="2" charset="0"/>
                <a:cs typeface="Arial" panose="020B0604020202020204" pitchFamily="34" charset="0"/>
              </a:rPr>
              <a:t>Teri Miller, BPharm., </a:t>
            </a:r>
            <a:r>
              <a:rPr lang="en-US" sz="2200" b="1" dirty="0">
                <a:solidFill>
                  <a:srgbClr val="002060"/>
                </a:solidFill>
                <a:latin typeface="Arial" panose="020B0604020202020204" pitchFamily="34" charset="0"/>
                <a:ea typeface="Roboto" panose="02000000000000000000" pitchFamily="2" charset="0"/>
                <a:cs typeface="Arial" panose="020B0604020202020204" pitchFamily="34" charset="0"/>
                <a:hlinkClick r:id="rId2">
                  <a:extLst>
                    <a:ext uri="{A12FA001-AC4F-418D-AE19-62706E023703}">
                      <ahyp:hlinkClr xmlns:ahyp="http://schemas.microsoft.com/office/drawing/2018/hyperlinkcolor" val="tx"/>
                    </a:ext>
                  </a:extLst>
                </a:hlinkClick>
              </a:rPr>
              <a:t>DASPL II</a:t>
            </a:r>
            <a:r>
              <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J.D. Candidate ‘28</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213568"/>
                </a:solidFill>
                <a:effectLst/>
                <a:uLnTx/>
                <a:uFillTx/>
                <a:latin typeface="Arial" panose="020B0604020202020204" pitchFamily="34" charset="0"/>
                <a:ea typeface="Roboto" panose="02000000000000000000" pitchFamily="2" charset="0"/>
                <a:cs typeface="Arial" panose="020B0604020202020204" pitchFamily="34" charset="0"/>
              </a:rPr>
              <a:t>Assistant Clinical Professor of Pharmacy Practice</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213568"/>
                </a:solidFill>
                <a:effectLst/>
                <a:uLnTx/>
                <a:uFillTx/>
                <a:latin typeface="Arial" panose="020B0604020202020204" pitchFamily="34" charset="0"/>
                <a:ea typeface="Roboto" panose="02000000000000000000" pitchFamily="2" charset="0"/>
                <a:cs typeface="Arial" panose="020B0604020202020204" pitchFamily="34" charset="0"/>
              </a:rPr>
              <a:t>Licensure Specialist, </a:t>
            </a:r>
            <a:r>
              <a:rPr kumimoji="0" lang="en-US" sz="1600" b="0" i="0" u="none" strike="noStrike" kern="1200" cap="none" spc="0" normalizeH="0" baseline="0" noProof="0" dirty="0">
                <a:ln>
                  <a:noFill/>
                </a:ln>
                <a:solidFill>
                  <a:srgbClr val="292934"/>
                </a:solidFill>
                <a:effectLst/>
                <a:uLnTx/>
                <a:uFillTx/>
                <a:latin typeface="Arial" panose="020B0604020202020204" pitchFamily="34" charset="0"/>
                <a:ea typeface="Roboto" panose="02000000000000000000" pitchFamily="2" charset="0"/>
                <a:cs typeface="Arial" panose="020B0604020202020204" pitchFamily="34" charset="0"/>
              </a:rPr>
              <a:t>Pharmacy Practice Law</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292934"/>
                </a:solidFill>
                <a:effectLst/>
                <a:uLnTx/>
                <a:uFillTx/>
                <a:latin typeface="Arial" panose="020B0604020202020204" pitchFamily="34" charset="0"/>
                <a:ea typeface="Roboto" panose="02000000000000000000" pitchFamily="2" charset="0"/>
                <a:cs typeface="Arial" panose="020B0604020202020204" pitchFamily="34" charset="0"/>
              </a:rPr>
              <a:t>Office of Experiential Education</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213568"/>
                </a:solidFill>
                <a:effectLst/>
                <a:uLnTx/>
                <a:uFillTx/>
                <a:latin typeface="Arial" panose="020B0604020202020204" pitchFamily="34" charset="0"/>
                <a:ea typeface="Roboto" panose="02000000000000000000" pitchFamily="2" charset="0"/>
                <a:cs typeface="Arial" panose="020B0604020202020204" pitchFamily="34" charset="0"/>
              </a:rPr>
              <a:t>Office: Hixson Lied Science Building Room 139</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213568"/>
                </a:solidFill>
                <a:effectLst/>
                <a:uLnTx/>
                <a:uFillTx/>
                <a:latin typeface="Arial" panose="020B0604020202020204" pitchFamily="34" charset="0"/>
                <a:ea typeface="Roboto" panose="02000000000000000000" pitchFamily="2" charset="0"/>
                <a:cs typeface="Arial" panose="020B0604020202020204" pitchFamily="34" charset="0"/>
              </a:rPr>
              <a:t>Phone: 402-280-2626</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213568"/>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1600" b="0" i="0" u="none" strike="noStrike" kern="1200" cap="none" spc="0" normalizeH="0" baseline="0" noProof="0" dirty="0">
                <a:ln>
                  <a:noFill/>
                </a:ln>
                <a:solidFill>
                  <a:srgbClr val="019CFF"/>
                </a:solidFill>
                <a:effectLst/>
                <a:uLnTx/>
                <a:uFillTx/>
                <a:latin typeface="Arial" panose="020B0604020202020204" pitchFamily="34" charset="0"/>
                <a:ea typeface="Roboto" panose="020000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terimiller@creighton.edu</a:t>
            </a:r>
            <a:r>
              <a:rPr kumimoji="0" lang="en-US" sz="1600" b="0" i="0" u="none" strike="noStrike" kern="1200" cap="none" spc="0" normalizeH="0" baseline="0" noProof="0" dirty="0">
                <a:ln>
                  <a:noFill/>
                </a:ln>
                <a:solidFill>
                  <a:srgbClr val="213568"/>
                </a:solidFill>
                <a:effectLst/>
                <a:uLnTx/>
                <a:uFillTx/>
                <a:latin typeface="Arial" panose="020B0604020202020204" pitchFamily="34" charset="0"/>
                <a:ea typeface="Roboto" panose="02000000000000000000" pitchFamily="2" charset="0"/>
                <a:cs typeface="Arial" panose="020B0604020202020204" pitchFamily="34" charset="0"/>
              </a:rPr>
              <a:t>	</a:t>
            </a:r>
            <a:endParaRPr kumimoji="0" lang="en-US" sz="1600" b="1" i="0" u="none" strike="noStrike" kern="1200" cap="none" spc="0" normalizeH="0" baseline="0" noProof="0" dirty="0">
              <a:ln>
                <a:noFill/>
              </a:ln>
              <a:solidFill>
                <a:srgbClr val="213568"/>
              </a:solidFill>
              <a:effectLst/>
              <a:uLnTx/>
              <a:uFillTx/>
              <a:latin typeface="Arial" panose="020B0604020202020204" pitchFamily="34" charset="0"/>
              <a:ea typeface="Roboto" panose="02000000000000000000" pitchFamily="2" charset="0"/>
              <a:cs typeface="Arial" panose="020B0604020202020204" pitchFamily="34" charset="0"/>
            </a:endParaRPr>
          </a:p>
          <a:p>
            <a:pPr algn="l"/>
            <a:endParaRPr lang="en-US" dirty="0"/>
          </a:p>
        </p:txBody>
      </p:sp>
      <p:pic>
        <p:nvPicPr>
          <p:cNvPr id="7" name="Picture 6">
            <a:extLst>
              <a:ext uri="{FF2B5EF4-FFF2-40B4-BE49-F238E27FC236}">
                <a16:creationId xmlns:a16="http://schemas.microsoft.com/office/drawing/2014/main" id="{9643392C-7815-7D88-A92A-D28E015E0634}"/>
              </a:ext>
            </a:extLst>
          </p:cNvPr>
          <p:cNvPicPr>
            <a:picLocks noChangeAspect="1"/>
          </p:cNvPicPr>
          <p:nvPr/>
        </p:nvPicPr>
        <p:blipFill>
          <a:blip r:embed="rId4"/>
          <a:stretch>
            <a:fillRect/>
          </a:stretch>
        </p:blipFill>
        <p:spPr>
          <a:xfrm>
            <a:off x="7874757" y="2511188"/>
            <a:ext cx="3423813" cy="3357349"/>
          </a:xfrm>
          <a:prstGeom prst="rect">
            <a:avLst/>
          </a:prstGeom>
        </p:spPr>
      </p:pic>
    </p:spTree>
    <p:extLst>
      <p:ext uri="{BB962C8B-B14F-4D97-AF65-F5344CB8AC3E}">
        <p14:creationId xmlns:p14="http://schemas.microsoft.com/office/powerpoint/2010/main" val="356709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756B-5AFB-5FD2-426E-73C6B94B84CE}"/>
              </a:ext>
            </a:extLst>
          </p:cNvPr>
          <p:cNvSpPr>
            <a:spLocks noGrp="1"/>
          </p:cNvSpPr>
          <p:nvPr>
            <p:ph type="title"/>
          </p:nvPr>
        </p:nvSpPr>
        <p:spPr>
          <a:xfrm>
            <a:off x="359230" y="365125"/>
            <a:ext cx="7739742" cy="1325563"/>
          </a:xfrm>
        </p:spPr>
        <p:txBody>
          <a:bodyPr/>
          <a:lstStyle/>
          <a:p>
            <a:r>
              <a:rPr lang="en-US" dirty="0">
                <a:latin typeface="Georgia" panose="02040502050405020303" pitchFamily="18" charset="0"/>
              </a:rPr>
              <a:t>Learning Objectives</a:t>
            </a:r>
          </a:p>
        </p:txBody>
      </p:sp>
      <p:sp>
        <p:nvSpPr>
          <p:cNvPr id="3" name="Content Placeholder 2">
            <a:extLst>
              <a:ext uri="{FF2B5EF4-FFF2-40B4-BE49-F238E27FC236}">
                <a16:creationId xmlns:a16="http://schemas.microsoft.com/office/drawing/2014/main" id="{7F1A2A86-013E-7E29-64EE-96CC8122DE43}"/>
              </a:ext>
            </a:extLst>
          </p:cNvPr>
          <p:cNvSpPr>
            <a:spLocks noGrp="1"/>
          </p:cNvSpPr>
          <p:nvPr>
            <p:ph idx="1"/>
          </p:nvPr>
        </p:nvSpPr>
        <p:spPr>
          <a:xfrm>
            <a:off x="152401" y="1825625"/>
            <a:ext cx="11876314" cy="4281261"/>
          </a:xfrm>
        </p:spPr>
        <p:txBody>
          <a:bodyPr>
            <a:normAutofit/>
          </a:bodyPr>
          <a:lstStyle/>
          <a:p>
            <a:pPr marL="0" indent="0">
              <a:lnSpc>
                <a:spcPct val="150000"/>
              </a:lnSpc>
              <a:buNone/>
            </a:pPr>
            <a:r>
              <a:rPr lang="en-US" i="0" dirty="0">
                <a:solidFill>
                  <a:srgbClr val="140775"/>
                </a:solidFill>
                <a:effectLst/>
                <a:latin typeface="Georgia" panose="02040502050405020303" pitchFamily="18" charset="0"/>
              </a:rPr>
              <a:t>1. Be aware of changes to the jurisprudence licensure options.</a:t>
            </a:r>
            <a:br>
              <a:rPr lang="en-US" dirty="0">
                <a:solidFill>
                  <a:srgbClr val="140775"/>
                </a:solidFill>
                <a:latin typeface="Georgia" panose="02040502050405020303" pitchFamily="18" charset="0"/>
              </a:rPr>
            </a:br>
            <a:r>
              <a:rPr lang="en-US" i="0" dirty="0">
                <a:solidFill>
                  <a:srgbClr val="140775"/>
                </a:solidFill>
                <a:effectLst/>
                <a:latin typeface="Georgia" panose="02040502050405020303" pitchFamily="18" charset="0"/>
              </a:rPr>
              <a:t>2. Realize that new opportunities exist for poly licensure.</a:t>
            </a:r>
            <a:br>
              <a:rPr lang="en-US" dirty="0">
                <a:solidFill>
                  <a:srgbClr val="140775"/>
                </a:solidFill>
                <a:latin typeface="Georgia" panose="02040502050405020303" pitchFamily="18" charset="0"/>
              </a:rPr>
            </a:br>
            <a:r>
              <a:rPr lang="en-US" i="0" dirty="0">
                <a:solidFill>
                  <a:srgbClr val="140775"/>
                </a:solidFill>
                <a:effectLst/>
                <a:latin typeface="Georgia" panose="02040502050405020303" pitchFamily="18" charset="0"/>
              </a:rPr>
              <a:t>3. Understand the options available for licensure.</a:t>
            </a:r>
          </a:p>
          <a:p>
            <a:pPr marL="0" indent="0">
              <a:lnSpc>
                <a:spcPct val="120000"/>
              </a:lnSpc>
              <a:buNone/>
            </a:pPr>
            <a:r>
              <a:rPr lang="en-US" dirty="0">
                <a:solidFill>
                  <a:srgbClr val="140775"/>
                </a:solidFill>
                <a:latin typeface="Georgia" panose="02040502050405020303" pitchFamily="18" charset="0"/>
              </a:rPr>
              <a:t>4. Be aware of Standard of Care Model and implications for pharmacists.</a:t>
            </a:r>
          </a:p>
          <a:p>
            <a:pPr marL="0" indent="0">
              <a:lnSpc>
                <a:spcPct val="120000"/>
              </a:lnSpc>
              <a:buNone/>
            </a:pPr>
            <a:r>
              <a:rPr lang="en-US" dirty="0">
                <a:solidFill>
                  <a:srgbClr val="140775"/>
                </a:solidFill>
                <a:latin typeface="Georgia" panose="02040502050405020303" pitchFamily="18" charset="0"/>
              </a:rPr>
              <a:t>5. Realize common law implications of recent DEA case.</a:t>
            </a:r>
          </a:p>
          <a:p>
            <a:pPr marL="0" indent="0">
              <a:lnSpc>
                <a:spcPct val="120000"/>
              </a:lnSpc>
              <a:buNone/>
            </a:pPr>
            <a:r>
              <a:rPr lang="en-US" dirty="0">
                <a:solidFill>
                  <a:srgbClr val="140775"/>
                </a:solidFill>
                <a:latin typeface="Georgia" panose="02040502050405020303" pitchFamily="18" charset="0"/>
              </a:rPr>
              <a:t>6. Be aware of the most recent bioethics realities in medicine.</a:t>
            </a:r>
          </a:p>
        </p:txBody>
      </p:sp>
    </p:spTree>
    <p:extLst>
      <p:ext uri="{BB962C8B-B14F-4D97-AF65-F5344CB8AC3E}">
        <p14:creationId xmlns:p14="http://schemas.microsoft.com/office/powerpoint/2010/main" val="152867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BAD15-E5D4-9071-44FB-1C4C894E5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7B4F2-F1B1-3FB5-36BA-0A55B8C5623F}"/>
              </a:ext>
            </a:extLst>
          </p:cNvPr>
          <p:cNvSpPr>
            <a:spLocks noGrp="1"/>
          </p:cNvSpPr>
          <p:nvPr>
            <p:ph type="ctrTitle"/>
          </p:nvPr>
        </p:nvSpPr>
        <p:spPr>
          <a:xfrm>
            <a:off x="174172" y="413657"/>
            <a:ext cx="8567058" cy="1404257"/>
          </a:xfrm>
        </p:spPr>
        <p:txBody>
          <a:bodyPr>
            <a:normAutofit fontScale="90000"/>
          </a:bodyPr>
          <a:lstStyle/>
          <a:p>
            <a:r>
              <a:rPr lang="en-US" dirty="0"/>
              <a:t>NABP’s Letter to the Deans</a:t>
            </a:r>
            <a:br>
              <a:rPr lang="en-US" dirty="0"/>
            </a:br>
            <a:r>
              <a:rPr lang="en-US" sz="3200" dirty="0"/>
              <a:t>April 17, 2026</a:t>
            </a:r>
          </a:p>
        </p:txBody>
      </p:sp>
      <p:sp>
        <p:nvSpPr>
          <p:cNvPr id="3" name="Subtitle 2">
            <a:extLst>
              <a:ext uri="{FF2B5EF4-FFF2-40B4-BE49-F238E27FC236}">
                <a16:creationId xmlns:a16="http://schemas.microsoft.com/office/drawing/2014/main" id="{20E6C29A-7B3F-E441-24F8-BEEFD679FE13}"/>
              </a:ext>
            </a:extLst>
          </p:cNvPr>
          <p:cNvSpPr>
            <a:spLocks noGrp="1"/>
          </p:cNvSpPr>
          <p:nvPr>
            <p:ph type="subTitle" idx="1"/>
          </p:nvPr>
        </p:nvSpPr>
        <p:spPr>
          <a:xfrm>
            <a:off x="1132114" y="2209800"/>
            <a:ext cx="9024258" cy="3690257"/>
          </a:xfrm>
        </p:spPr>
        <p:txBody>
          <a:bodyPr>
            <a:normAutofit fontScale="92500" lnSpcReduction="10000"/>
          </a:bodyPr>
          <a:lstStyle/>
          <a:p>
            <a:pPr marL="457200" indent="-457200" algn="l">
              <a:buAutoNum type="arabicPeriod"/>
            </a:pPr>
            <a:r>
              <a:rPr lang="en-US" b="1" dirty="0">
                <a:solidFill>
                  <a:srgbClr val="151083"/>
                </a:solidFill>
              </a:rPr>
              <a:t>Graduation List Submission Requirements</a:t>
            </a:r>
          </a:p>
          <a:p>
            <a:pPr marL="457200" indent="-457200" algn="l">
              <a:buAutoNum type="arabicPeriod"/>
            </a:pPr>
            <a:r>
              <a:rPr lang="en-US" b="1" dirty="0">
                <a:solidFill>
                  <a:srgbClr val="151083"/>
                </a:solidFill>
              </a:rPr>
              <a:t>Transcript Submission at Graduation</a:t>
            </a:r>
          </a:p>
          <a:p>
            <a:pPr marL="457200" indent="-457200" algn="l">
              <a:buAutoNum type="arabicPeriod"/>
            </a:pPr>
            <a:r>
              <a:rPr lang="en-US" b="1" dirty="0">
                <a:solidFill>
                  <a:srgbClr val="151083"/>
                </a:solidFill>
              </a:rPr>
              <a:t>Education Verification Process</a:t>
            </a:r>
          </a:p>
          <a:p>
            <a:pPr marL="457200" indent="-457200" algn="l">
              <a:buAutoNum type="arabicPeriod"/>
            </a:pPr>
            <a:r>
              <a:rPr lang="en-US" b="1" dirty="0">
                <a:solidFill>
                  <a:srgbClr val="151083"/>
                </a:solidFill>
              </a:rPr>
              <a:t>Student Responsibilities</a:t>
            </a:r>
          </a:p>
          <a:p>
            <a:pPr marL="457200" indent="-457200" algn="l">
              <a:buAutoNum type="arabicPeriod"/>
            </a:pPr>
            <a:r>
              <a:rPr lang="en-US" b="1" dirty="0">
                <a:solidFill>
                  <a:srgbClr val="151083"/>
                </a:solidFill>
              </a:rPr>
              <a:t>Benefits to Schools and Students</a:t>
            </a:r>
          </a:p>
        </p:txBody>
      </p:sp>
    </p:spTree>
    <p:extLst>
      <p:ext uri="{BB962C8B-B14F-4D97-AF65-F5344CB8AC3E}">
        <p14:creationId xmlns:p14="http://schemas.microsoft.com/office/powerpoint/2010/main" val="229670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0D39D-EE51-E0EA-8C75-054349DE5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27F01-AB36-7604-2010-5B214D4CD0B1}"/>
              </a:ext>
            </a:extLst>
          </p:cNvPr>
          <p:cNvSpPr>
            <a:spLocks noGrp="1"/>
          </p:cNvSpPr>
          <p:nvPr>
            <p:ph type="ctrTitle"/>
          </p:nvPr>
        </p:nvSpPr>
        <p:spPr>
          <a:xfrm>
            <a:off x="174172" y="413657"/>
            <a:ext cx="8567058" cy="1404257"/>
          </a:xfrm>
        </p:spPr>
        <p:txBody>
          <a:bodyPr>
            <a:normAutofit fontScale="90000"/>
          </a:bodyPr>
          <a:lstStyle/>
          <a:p>
            <a:r>
              <a:rPr lang="en-US" dirty="0">
                <a:solidFill>
                  <a:srgbClr val="151083"/>
                </a:solidFill>
                <a:hlinkClick r:id="rId3">
                  <a:extLst>
                    <a:ext uri="{A12FA001-AC4F-418D-AE19-62706E023703}">
                      <ahyp:hlinkClr xmlns:ahyp="http://schemas.microsoft.com/office/drawing/2018/hyperlinkcolor" val="tx"/>
                    </a:ext>
                  </a:extLst>
                </a:hlinkClick>
              </a:rPr>
              <a:t>NABP’s Candidate Application Bulletin</a:t>
            </a:r>
            <a:endParaRPr lang="en-US" sz="3200" dirty="0">
              <a:solidFill>
                <a:srgbClr val="151083"/>
              </a:solidFill>
            </a:endParaRPr>
          </a:p>
        </p:txBody>
      </p:sp>
      <p:sp>
        <p:nvSpPr>
          <p:cNvPr id="3" name="Subtitle 2">
            <a:extLst>
              <a:ext uri="{FF2B5EF4-FFF2-40B4-BE49-F238E27FC236}">
                <a16:creationId xmlns:a16="http://schemas.microsoft.com/office/drawing/2014/main" id="{5C7ED4EE-B7D9-E12D-733E-6D6A171F6B81}"/>
              </a:ext>
            </a:extLst>
          </p:cNvPr>
          <p:cNvSpPr>
            <a:spLocks noGrp="1"/>
          </p:cNvSpPr>
          <p:nvPr>
            <p:ph type="subTitle" idx="1"/>
          </p:nvPr>
        </p:nvSpPr>
        <p:spPr>
          <a:xfrm>
            <a:off x="0" y="2209800"/>
            <a:ext cx="12192000" cy="3690257"/>
          </a:xfrm>
        </p:spPr>
        <p:txBody>
          <a:bodyPr>
            <a:normAutofit/>
          </a:bodyPr>
          <a:lstStyle/>
          <a:p>
            <a:pPr algn="l"/>
            <a:endParaRPr lang="en-US" b="1" dirty="0">
              <a:solidFill>
                <a:srgbClr val="151083"/>
              </a:solidFill>
            </a:endParaRPr>
          </a:p>
          <a:p>
            <a:pPr algn="l"/>
            <a:endParaRPr lang="en-US" b="1" dirty="0">
              <a:solidFill>
                <a:srgbClr val="151083"/>
              </a:solidFill>
            </a:endParaRPr>
          </a:p>
          <a:p>
            <a:pPr algn="l"/>
            <a:endParaRPr lang="en-US" b="1" dirty="0">
              <a:solidFill>
                <a:srgbClr val="151083"/>
              </a:solidFill>
            </a:endParaRPr>
          </a:p>
          <a:p>
            <a:pPr algn="l">
              <a:lnSpc>
                <a:spcPct val="100000"/>
              </a:lnSpc>
            </a:pPr>
            <a:endParaRPr lang="en-US" sz="2200" b="1" dirty="0">
              <a:solidFill>
                <a:srgbClr val="151083"/>
              </a:solidFill>
            </a:endParaRPr>
          </a:p>
          <a:p>
            <a:pPr algn="l">
              <a:lnSpc>
                <a:spcPct val="100000"/>
              </a:lnSpc>
            </a:pPr>
            <a:r>
              <a:rPr lang="en-US" sz="2200" b="1" dirty="0">
                <a:solidFill>
                  <a:srgbClr val="C00000"/>
                </a:solidFill>
              </a:rPr>
              <a:t>Armed Forces Discount, ADA Accommodations, Name Matching Requirements…</a:t>
            </a:r>
          </a:p>
        </p:txBody>
      </p:sp>
      <p:pic>
        <p:nvPicPr>
          <p:cNvPr id="5" name="Picture 4">
            <a:extLst>
              <a:ext uri="{FF2B5EF4-FFF2-40B4-BE49-F238E27FC236}">
                <a16:creationId xmlns:a16="http://schemas.microsoft.com/office/drawing/2014/main" id="{6F0DC0BD-6489-320C-DCF4-FF67A8C5084A}"/>
              </a:ext>
            </a:extLst>
          </p:cNvPr>
          <p:cNvPicPr>
            <a:picLocks noChangeAspect="1"/>
          </p:cNvPicPr>
          <p:nvPr/>
        </p:nvPicPr>
        <p:blipFill>
          <a:blip r:embed="rId4"/>
          <a:stretch>
            <a:fillRect/>
          </a:stretch>
        </p:blipFill>
        <p:spPr>
          <a:xfrm>
            <a:off x="539828" y="2120833"/>
            <a:ext cx="3811836" cy="2616334"/>
          </a:xfrm>
          <a:prstGeom prst="rect">
            <a:avLst/>
          </a:prstGeom>
        </p:spPr>
      </p:pic>
      <p:pic>
        <p:nvPicPr>
          <p:cNvPr id="7" name="Picture 6">
            <a:extLst>
              <a:ext uri="{FF2B5EF4-FFF2-40B4-BE49-F238E27FC236}">
                <a16:creationId xmlns:a16="http://schemas.microsoft.com/office/drawing/2014/main" id="{272B82A0-ACB6-25F1-F04E-D9E95E99661E}"/>
              </a:ext>
            </a:extLst>
          </p:cNvPr>
          <p:cNvPicPr>
            <a:picLocks noChangeAspect="1"/>
          </p:cNvPicPr>
          <p:nvPr/>
        </p:nvPicPr>
        <p:blipFill>
          <a:blip r:embed="rId5"/>
          <a:stretch>
            <a:fillRect/>
          </a:stretch>
        </p:blipFill>
        <p:spPr>
          <a:xfrm>
            <a:off x="4597323" y="2120833"/>
            <a:ext cx="2997354" cy="2616333"/>
          </a:xfrm>
          <a:prstGeom prst="rect">
            <a:avLst/>
          </a:prstGeom>
        </p:spPr>
      </p:pic>
      <p:pic>
        <p:nvPicPr>
          <p:cNvPr id="9" name="Picture 8">
            <a:extLst>
              <a:ext uri="{FF2B5EF4-FFF2-40B4-BE49-F238E27FC236}">
                <a16:creationId xmlns:a16="http://schemas.microsoft.com/office/drawing/2014/main" id="{7637129D-5620-89B4-3386-C96E2A1CF0A0}"/>
              </a:ext>
            </a:extLst>
          </p:cNvPr>
          <p:cNvPicPr>
            <a:picLocks noChangeAspect="1"/>
          </p:cNvPicPr>
          <p:nvPr/>
        </p:nvPicPr>
        <p:blipFill>
          <a:blip r:embed="rId6"/>
          <a:stretch>
            <a:fillRect/>
          </a:stretch>
        </p:blipFill>
        <p:spPr>
          <a:xfrm>
            <a:off x="7840336" y="2120833"/>
            <a:ext cx="3811836" cy="2616333"/>
          </a:xfrm>
          <a:prstGeom prst="rect">
            <a:avLst/>
          </a:prstGeom>
        </p:spPr>
      </p:pic>
      <p:sp>
        <p:nvSpPr>
          <p:cNvPr id="10" name="TextBox 9">
            <a:extLst>
              <a:ext uri="{FF2B5EF4-FFF2-40B4-BE49-F238E27FC236}">
                <a16:creationId xmlns:a16="http://schemas.microsoft.com/office/drawing/2014/main" id="{76B9704B-81EB-C819-6F02-42FF5DC4F561}"/>
              </a:ext>
            </a:extLst>
          </p:cNvPr>
          <p:cNvSpPr txBox="1"/>
          <p:nvPr/>
        </p:nvSpPr>
        <p:spPr>
          <a:xfrm>
            <a:off x="297180" y="6160770"/>
            <a:ext cx="3634740" cy="923330"/>
          </a:xfrm>
          <a:prstGeom prst="rect">
            <a:avLst/>
          </a:prstGeom>
          <a:noFill/>
        </p:spPr>
        <p:txBody>
          <a:bodyPr wrap="square" rtlCol="0">
            <a:spAutoFit/>
          </a:bodyPr>
          <a:lstStyle/>
          <a:p>
            <a:r>
              <a:rPr lang="en-US" dirty="0">
                <a:solidFill>
                  <a:schemeClr val="bg1"/>
                </a:solidFill>
              </a:rPr>
              <a:t>Screenshots used with </a:t>
            </a:r>
          </a:p>
          <a:p>
            <a:r>
              <a:rPr lang="en-US" dirty="0">
                <a:solidFill>
                  <a:schemeClr val="bg1"/>
                </a:solidFill>
              </a:rPr>
              <a:t>permission from NABP.</a:t>
            </a:r>
          </a:p>
          <a:p>
            <a:endParaRPr lang="en-US" dirty="0"/>
          </a:p>
        </p:txBody>
      </p:sp>
    </p:spTree>
    <p:extLst>
      <p:ext uri="{BB962C8B-B14F-4D97-AF65-F5344CB8AC3E}">
        <p14:creationId xmlns:p14="http://schemas.microsoft.com/office/powerpoint/2010/main" val="280352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A506F-A4D0-2A69-40FD-546F7D9A1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BD17D-47D7-765F-ED86-C4EA2FF13F1F}"/>
              </a:ext>
            </a:extLst>
          </p:cNvPr>
          <p:cNvSpPr>
            <a:spLocks noGrp="1"/>
          </p:cNvSpPr>
          <p:nvPr>
            <p:ph type="ctrTitle"/>
          </p:nvPr>
        </p:nvSpPr>
        <p:spPr>
          <a:xfrm>
            <a:off x="544286" y="185057"/>
            <a:ext cx="8218714" cy="5551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Original Licensure and Licensure by Examination</a:t>
            </a:r>
            <a:endParaRPr kumimoji="0" lang="en-US" sz="2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3" name="Subtitle 2">
            <a:extLst>
              <a:ext uri="{FF2B5EF4-FFF2-40B4-BE49-F238E27FC236}">
                <a16:creationId xmlns:a16="http://schemas.microsoft.com/office/drawing/2014/main" id="{1C15D150-9F0B-D099-0C65-C64D0A7FB84B}"/>
              </a:ext>
            </a:extLst>
          </p:cNvPr>
          <p:cNvSpPr>
            <a:spLocks noGrp="1"/>
          </p:cNvSpPr>
          <p:nvPr>
            <p:ph type="subTitle" idx="1"/>
          </p:nvPr>
        </p:nvSpPr>
        <p:spPr>
          <a:xfrm>
            <a:off x="217714" y="925287"/>
            <a:ext cx="11811000" cy="5094514"/>
          </a:xfrm>
        </p:spPr>
        <p:txBody>
          <a:bodyPr numCol="2">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E7272"/>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As a component of initial licensure, or licensure by examination, 45 boards of pharmacy require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passing a law exam administered by NABP. Currently,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most states require the MPJE, but as of April 1,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several states have begun transitioning to the UMPJE.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Find out which states accept the </a:t>
            </a:r>
            <a:r>
              <a:rPr kumimoji="0" lang="en-US" sz="1700" b="1" i="0" u="sng" strike="noStrike" kern="1200" cap="none" spc="0" normalizeH="0" baseline="0" noProof="0" dirty="0">
                <a:ln>
                  <a:noFill/>
                </a:ln>
                <a:solidFill>
                  <a:srgbClr val="7030A0"/>
                </a:solidFill>
                <a:effectLst/>
                <a:uLnTx/>
                <a:uFillTx/>
                <a:latin typeface="Georgia" panose="02040502050405020303" pitchFamily="18" charset="0"/>
                <a:ea typeface="+mn-ea"/>
                <a:cs typeface="+mn-cs"/>
                <a:hlinkClick r:id="rId3">
                  <a:extLst>
                    <a:ext uri="{A12FA001-AC4F-418D-AE19-62706E023703}">
                      <ahyp:hlinkClr xmlns:ahyp="http://schemas.microsoft.com/office/drawing/2018/hyperlinkcolor" val="tx"/>
                    </a:ext>
                  </a:extLst>
                </a:hlinkClick>
              </a:rPr>
              <a:t>UMPJE</a:t>
            </a:r>
            <a:r>
              <a:rPr kumimoji="0" lang="en-US" sz="1700" b="1" i="0" u="sng" strike="noStrike" kern="1200" cap="none" spc="0" normalizeH="0" baseline="0" noProof="0" dirty="0">
                <a:ln>
                  <a:noFill/>
                </a:ln>
                <a:solidFill>
                  <a:srgbClr val="7030A0"/>
                </a:solidFill>
                <a:effectLst/>
                <a:uLnTx/>
                <a:uFillTx/>
                <a:latin typeface="Georgia" panose="02040502050405020303" pitchFamily="18" charset="0"/>
                <a:ea typeface="+mn-ea"/>
                <a:cs typeface="+mn-cs"/>
              </a:rPr>
              <a:t> as an early adopter</a:t>
            </a:r>
            <a:r>
              <a:rPr kumimoji="0" lang="en-US" sz="1700" b="1" i="0" u="none" strike="noStrike" kern="1200" cap="none" spc="0" normalizeH="0" baseline="0" noProof="0" dirty="0">
                <a:ln>
                  <a:noFill/>
                </a:ln>
                <a:solidFill>
                  <a:srgbClr val="7030A0"/>
                </a:solidFill>
                <a:effectLst/>
                <a:uLnTx/>
                <a:uFillTx/>
                <a:latin typeface="Georgia" panose="02040502050405020303" pitchFamily="18" charset="0"/>
                <a:ea typeface="+mn-ea"/>
                <a:cs typeface="+mn-cs"/>
              </a:rPr>
              <a:t>.</a:t>
            </a: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The following boards </a:t>
            </a:r>
            <a:r>
              <a:rPr kumimoji="0" lang="en-US" sz="1700" b="1" i="0" u="sng" strike="noStrike" kern="1200" cap="none" spc="0" normalizeH="0" baseline="0" noProof="0" dirty="0">
                <a:ln>
                  <a:noFill/>
                </a:ln>
                <a:solidFill>
                  <a:srgbClr val="156082"/>
                </a:solidFill>
                <a:effectLst/>
                <a:uLnTx/>
                <a:uFillTx/>
                <a:latin typeface="Georgia" panose="02040502050405020303" pitchFamily="18" charset="0"/>
                <a:ea typeface="+mn-ea"/>
                <a:cs typeface="+mn-cs"/>
              </a:rPr>
              <a:t>have their 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jurisprudence exam: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srgbClr val="156082"/>
                </a:solidFill>
                <a:effectLst/>
                <a:uLnTx/>
                <a:uFillTx/>
                <a:latin typeface="Georgia" panose="02040502050405020303" pitchFamily="18" charset="0"/>
                <a:ea typeface="+mn-ea"/>
                <a:cs typeface="+mn-cs"/>
              </a:rPr>
              <a:t>Arkansas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srgbClr val="156082"/>
                </a:solidFill>
                <a:effectLst/>
                <a:uLnTx/>
                <a:uFillTx/>
                <a:latin typeface="Georgia" panose="02040502050405020303" pitchFamily="18" charset="0"/>
                <a:ea typeface="+mn-ea"/>
                <a:cs typeface="+mn-cs"/>
              </a:rPr>
              <a:t>California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srgbClr val="156082"/>
                </a:solidFill>
                <a:effectLst/>
                <a:uLnTx/>
                <a:uFillTx/>
                <a:latin typeface="Georgia" panose="02040502050405020303" pitchFamily="18" charset="0"/>
                <a:ea typeface="+mn-ea"/>
                <a:cs typeface="+mn-cs"/>
              </a:rPr>
              <a:t>Nevada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srgbClr val="156082"/>
                </a:solidFill>
                <a:effectLst/>
                <a:uLnTx/>
                <a:uFillTx/>
                <a:latin typeface="Georgia" panose="02040502050405020303" pitchFamily="18" charset="0"/>
                <a:ea typeface="+mn-ea"/>
                <a:cs typeface="+mn-cs"/>
              </a:rPr>
              <a:t>Puerto Rico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solidFill>
                <a:srgbClr val="6E727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solidFill>
                <a:srgbClr val="6E727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solidFill>
                <a:srgbClr val="6E727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solidFill>
                <a:srgbClr val="6E727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solidFill>
                <a:srgbClr val="6E727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The following boards </a:t>
            </a:r>
            <a:r>
              <a:rPr kumimoji="0" lang="en-US" sz="1700" b="1" i="0" u="sng" strike="noStrike" kern="1200" cap="none" spc="0" normalizeH="0" baseline="0" noProof="0" dirty="0">
                <a:ln>
                  <a:noFill/>
                </a:ln>
                <a:solidFill>
                  <a:srgbClr val="E97132"/>
                </a:solidFill>
                <a:effectLst/>
                <a:uLnTx/>
                <a:uFillTx/>
                <a:latin typeface="Georgia" panose="02040502050405020303" pitchFamily="18" charset="0"/>
                <a:ea typeface="+mn-ea"/>
                <a:cs typeface="+mn-cs"/>
              </a:rPr>
              <a:t>do not require </a:t>
            </a: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a jurisprudence exam: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srgbClr val="E97132"/>
                </a:solidFill>
                <a:effectLst/>
                <a:uLnTx/>
                <a:uFillTx/>
                <a:latin typeface="Georgia" panose="02040502050405020303" pitchFamily="18" charset="0"/>
                <a:ea typeface="+mn-ea"/>
                <a:cs typeface="+mn-cs"/>
              </a:rPr>
              <a:t>Alaska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srgbClr val="E97132"/>
                </a:solidFill>
                <a:effectLst/>
                <a:uLnTx/>
                <a:uFillTx/>
                <a:latin typeface="Georgia" panose="02040502050405020303" pitchFamily="18" charset="0"/>
                <a:ea typeface="+mn-ea"/>
                <a:cs typeface="+mn-cs"/>
              </a:rPr>
              <a:t>Idaho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srgbClr val="E97132"/>
                </a:solidFill>
                <a:effectLst/>
                <a:uLnTx/>
                <a:uFillTx/>
                <a:latin typeface="Georgia" panose="02040502050405020303" pitchFamily="18" charset="0"/>
                <a:ea typeface="+mn-ea"/>
                <a:cs typeface="+mn-cs"/>
              </a:rPr>
              <a:t>Indiana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srgbClr val="E97132"/>
                </a:solidFill>
                <a:effectLst/>
                <a:uLnTx/>
                <a:uFillTx/>
                <a:latin typeface="Georgia" panose="02040502050405020303" pitchFamily="18" charset="0"/>
                <a:ea typeface="+mn-ea"/>
                <a:cs typeface="+mn-cs"/>
              </a:rPr>
              <a:t>Michigan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srgbClr val="E97132"/>
                </a:solidFill>
                <a:effectLst/>
                <a:uLnTx/>
                <a:uFillTx/>
                <a:latin typeface="Georgia" panose="02040502050405020303" pitchFamily="18" charset="0"/>
                <a:ea typeface="+mn-ea"/>
                <a:cs typeface="+mn-cs"/>
              </a:rPr>
              <a:t>Vermont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srgbClr val="E97132"/>
                </a:solidFill>
                <a:effectLst/>
                <a:uLnTx/>
                <a:uFillTx/>
                <a:latin typeface="Georgia" panose="02040502050405020303" pitchFamily="18" charset="0"/>
                <a:ea typeface="+mn-ea"/>
                <a:cs typeface="+mn-cs"/>
              </a:rPr>
              <a:t>Virgin Islands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If you are seeking licensure in any of these jurisdictions,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contact the </a:t>
            </a:r>
            <a:r>
              <a:rPr kumimoji="0" lang="en-US" sz="1700" b="0" i="0" u="sng" strike="noStrike" kern="1200" cap="none" spc="0" normalizeH="0" baseline="0" noProof="0" dirty="0">
                <a:ln>
                  <a:noFill/>
                </a:ln>
                <a:solidFill>
                  <a:srgbClr val="DB0032"/>
                </a:solidFill>
                <a:effectLst/>
                <a:uLnTx/>
                <a:uFillTx/>
                <a:latin typeface="Georgia" panose="02040502050405020303" pitchFamily="18" charset="0"/>
                <a:ea typeface="+mn-ea"/>
                <a:cs typeface="+mn-cs"/>
                <a:hlinkClick r:id="rId4"/>
              </a:rPr>
              <a:t>board of pharmacy</a:t>
            </a:r>
            <a:r>
              <a:rPr kumimoji="0" lang="en-US" sz="17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 for their requirements.</a:t>
            </a:r>
            <a:endParaRPr lang="en-US" dirty="0"/>
          </a:p>
        </p:txBody>
      </p:sp>
    </p:spTree>
    <p:extLst>
      <p:ext uri="{BB962C8B-B14F-4D97-AF65-F5344CB8AC3E}">
        <p14:creationId xmlns:p14="http://schemas.microsoft.com/office/powerpoint/2010/main" val="256839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C6B8-4820-A4E0-8118-45362C18E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2124F-8545-3311-B04D-8E5DC9AFD89B}"/>
              </a:ext>
            </a:extLst>
          </p:cNvPr>
          <p:cNvSpPr>
            <a:spLocks noGrp="1"/>
          </p:cNvSpPr>
          <p:nvPr>
            <p:ph type="ctrTitle"/>
          </p:nvPr>
        </p:nvSpPr>
        <p:spPr>
          <a:xfrm>
            <a:off x="544286" y="185057"/>
            <a:ext cx="8218714" cy="555172"/>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700" b="0" i="0" u="none" strike="noStrike" kern="1200" cap="none" spc="0" normalizeH="0" baseline="0" noProof="0" dirty="0">
                <a:ln>
                  <a:noFill/>
                </a:ln>
                <a:solidFill>
                  <a:srgbClr val="6E7272"/>
                </a:solidFill>
                <a:effectLst/>
                <a:uLnTx/>
                <a:uFillTx/>
                <a:latin typeface="Roboto" panose="02000000000000000000" pitchFamily="2" charset="0"/>
                <a:ea typeface="+mn-ea"/>
                <a:cs typeface="+mn-cs"/>
              </a:rPr>
            </a:br>
            <a:r>
              <a:rPr kumimoji="0" lang="en-US" sz="2600" b="1" i="0" u="none" strike="noStrike" kern="1200" cap="none" spc="0" normalizeH="0" baseline="0" noProof="0" dirty="0">
                <a:ln>
                  <a:noFill/>
                </a:ln>
                <a:solidFill>
                  <a:srgbClr val="7030A0"/>
                </a:solidFill>
                <a:effectLst/>
                <a:uLnTx/>
                <a:uFillTx/>
                <a:latin typeface="Georgia" panose="02040502050405020303" pitchFamily="18" charset="0"/>
                <a:ea typeface="+mn-ea"/>
                <a:cs typeface="+mn-cs"/>
                <a:hlinkClick r:id="rId2">
                  <a:extLst>
                    <a:ext uri="{A12FA001-AC4F-418D-AE19-62706E023703}">
                      <ahyp:hlinkClr xmlns:ahyp="http://schemas.microsoft.com/office/drawing/2018/hyperlinkcolor" val="tx"/>
                    </a:ext>
                  </a:extLst>
                </a:hlinkClick>
              </a:rPr>
              <a:t>Uniform MPJE (UMPJE) States</a:t>
            </a:r>
            <a:endParaRPr kumimoji="0" lang="en-US" sz="2600" b="0" i="0" u="none" strike="noStrike" kern="1200" cap="none" spc="0" normalizeH="0" baseline="0" noProof="0" dirty="0">
              <a:ln>
                <a:noFill/>
              </a:ln>
              <a:solidFill>
                <a:srgbClr val="7030A0"/>
              </a:solidFill>
              <a:effectLst/>
              <a:uLnTx/>
              <a:uFillTx/>
              <a:latin typeface="Georgia" panose="02040502050405020303" pitchFamily="18" charset="0"/>
              <a:ea typeface="+mn-ea"/>
              <a:cs typeface="+mn-cs"/>
            </a:endParaRPr>
          </a:p>
        </p:txBody>
      </p:sp>
      <p:sp>
        <p:nvSpPr>
          <p:cNvPr id="3" name="Subtitle 2">
            <a:extLst>
              <a:ext uri="{FF2B5EF4-FFF2-40B4-BE49-F238E27FC236}">
                <a16:creationId xmlns:a16="http://schemas.microsoft.com/office/drawing/2014/main" id="{FD194E5B-2568-0F76-C5BC-589396A80D3A}"/>
              </a:ext>
            </a:extLst>
          </p:cNvPr>
          <p:cNvSpPr>
            <a:spLocks noGrp="1"/>
          </p:cNvSpPr>
          <p:nvPr>
            <p:ph type="subTitle" idx="1"/>
          </p:nvPr>
        </p:nvSpPr>
        <p:spPr>
          <a:xfrm>
            <a:off x="217714" y="925287"/>
            <a:ext cx="11811000" cy="5094514"/>
          </a:xfrm>
        </p:spPr>
        <p:txBody>
          <a:bodyPr numCol="2">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As of April 1, 2026, several states have begun transitioning to the UMPJE.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Find out the details of the </a:t>
            </a:r>
            <a:r>
              <a:rPr kumimoji="0" lang="en-US" sz="1600" b="1" i="0" u="sng" strike="noStrike" kern="1200" cap="none" spc="0" normalizeH="0" baseline="0" noProof="0" dirty="0">
                <a:ln>
                  <a:noFill/>
                </a:ln>
                <a:solidFill>
                  <a:srgbClr val="7030A0"/>
                </a:solidFill>
                <a:effectLst/>
                <a:uLnTx/>
                <a:uFillTx/>
                <a:latin typeface="Georgia" panose="02040502050405020303" pitchFamily="18" charset="0"/>
                <a:ea typeface="+mn-ea"/>
                <a:cs typeface="+mn-cs"/>
                <a:hlinkClick r:id="rId2">
                  <a:extLst>
                    <a:ext uri="{A12FA001-AC4F-418D-AE19-62706E023703}">
                      <ahyp:hlinkClr xmlns:ahyp="http://schemas.microsoft.com/office/drawing/2018/hyperlinkcolor" val="tx"/>
                    </a:ext>
                  </a:extLst>
                </a:hlinkClick>
              </a:rPr>
              <a:t>states accepting the UMPJE as early adopters</a:t>
            </a:r>
            <a:r>
              <a:rPr kumimoji="0" lang="en-US" sz="1600" b="1" i="0" u="none" strike="noStrike" kern="1200" cap="none" spc="0" normalizeH="0" baseline="0" noProof="0" dirty="0">
                <a:ln>
                  <a:noFill/>
                </a:ln>
                <a:solidFill>
                  <a:srgbClr val="7030A0"/>
                </a:solidFill>
                <a:effectLst/>
                <a:uLnTx/>
                <a:uFillTx/>
                <a:latin typeface="Georgia" panose="02040502050405020303"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The following boards </a:t>
            </a:r>
            <a:r>
              <a:rPr kumimoji="0" lang="en-US" sz="1600" b="1" i="0" u="sng" strike="noStrike" kern="1200" cap="none" spc="0" normalizeH="0" baseline="0" noProof="0" dirty="0">
                <a:ln>
                  <a:noFill/>
                </a:ln>
                <a:solidFill>
                  <a:srgbClr val="7030A0"/>
                </a:solidFill>
                <a:effectLst/>
                <a:uLnTx/>
                <a:uFillTx/>
                <a:latin typeface="Georgia" panose="02040502050405020303" pitchFamily="18" charset="0"/>
                <a:ea typeface="+mn-ea"/>
                <a:cs typeface="+mn-cs"/>
              </a:rPr>
              <a:t>are April 1, 2026, early adopters of the UMPJE</a:t>
            </a:r>
            <a:r>
              <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7030A0"/>
                </a:solidFill>
                <a:effectLst/>
                <a:uLnTx/>
                <a:uFillTx/>
                <a:latin typeface="Georgia" panose="02040502050405020303" pitchFamily="18" charset="0"/>
                <a:ea typeface="+mn-ea"/>
                <a:cs typeface="+mn-cs"/>
              </a:rPr>
              <a:t>Arizona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7030A0"/>
                </a:solidFill>
                <a:effectLst/>
                <a:uLnTx/>
                <a:uFillTx/>
                <a:latin typeface="Georgia" panose="02040502050405020303" pitchFamily="18" charset="0"/>
                <a:ea typeface="+mn-ea"/>
                <a:cs typeface="+mn-cs"/>
              </a:rPr>
              <a:t>Iowa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7030A0"/>
                </a:solidFill>
                <a:effectLst/>
                <a:uLnTx/>
                <a:uFillTx/>
                <a:latin typeface="Georgia" panose="02040502050405020303" pitchFamily="18" charset="0"/>
                <a:ea typeface="+mn-ea"/>
                <a:cs typeface="+mn-cs"/>
              </a:rPr>
              <a:t>Kansas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7030A0"/>
                </a:solidFill>
                <a:effectLst/>
                <a:uLnTx/>
                <a:uFillTx/>
                <a:latin typeface="Georgia" panose="02040502050405020303" pitchFamily="18" charset="0"/>
                <a:ea typeface="+mn-ea"/>
                <a:cs typeface="+mn-cs"/>
              </a:rPr>
              <a:t>North Carolina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7030A0"/>
                </a:solidFill>
                <a:effectLst/>
                <a:uLnTx/>
                <a:uFillTx/>
                <a:latin typeface="Georgia" panose="02040502050405020303" pitchFamily="18" charset="0"/>
                <a:ea typeface="+mn-ea"/>
                <a:cs typeface="+mn-cs"/>
              </a:rPr>
              <a:t>Ohio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7030A0"/>
                </a:solidFill>
                <a:effectLst/>
                <a:uLnTx/>
                <a:uFillTx/>
                <a:latin typeface="Georgia" panose="02040502050405020303" pitchFamily="18" charset="0"/>
                <a:ea typeface="+mn-ea"/>
                <a:cs typeface="+mn-cs"/>
              </a:rPr>
              <a:t>Rhode Island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6E727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6E727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6E727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6E727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6E727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The following boards </a:t>
            </a:r>
            <a:r>
              <a:rPr kumimoji="0" lang="en-US" sz="1600" b="1" i="0" u="sng" strike="noStrike" kern="1200" cap="none" spc="0" normalizeH="0" baseline="0" noProof="0" dirty="0">
                <a:ln>
                  <a:noFill/>
                </a:ln>
                <a:solidFill>
                  <a:srgbClr val="E97132"/>
                </a:solidFill>
                <a:effectLst/>
                <a:uLnTx/>
                <a:uFillTx/>
                <a:latin typeface="Georgia" panose="02040502050405020303" pitchFamily="18" charset="0"/>
                <a:ea typeface="+mn-ea"/>
                <a:cs typeface="+mn-cs"/>
              </a:rPr>
              <a:t>are June 1, 2026, </a:t>
            </a:r>
            <a:r>
              <a:rPr kumimoji="0" lang="en-US" sz="1600" b="1" i="0" u="sng" strike="noStrike" kern="1200" cap="none" spc="0" normalizeH="0" baseline="0" noProof="0" dirty="0">
                <a:ln>
                  <a:noFill/>
                </a:ln>
                <a:solidFill>
                  <a:srgbClr val="7030A0"/>
                </a:solidFill>
                <a:effectLst/>
                <a:uLnTx/>
                <a:uFillTx/>
                <a:latin typeface="Georgia" panose="02040502050405020303" pitchFamily="18" charset="0"/>
                <a:ea typeface="+mn-ea"/>
                <a:cs typeface="+mn-cs"/>
              </a:rPr>
              <a:t>adopters of the UMPJE</a:t>
            </a:r>
            <a:r>
              <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E97132"/>
                </a:solidFill>
                <a:effectLst/>
                <a:uLnTx/>
                <a:uFillTx/>
                <a:latin typeface="Georgia" panose="02040502050405020303" pitchFamily="18" charset="0"/>
                <a:ea typeface="+mn-ea"/>
                <a:cs typeface="+mn-cs"/>
              </a:rPr>
              <a:t>Florida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E97132"/>
                </a:solidFill>
                <a:effectLst/>
                <a:uLnTx/>
                <a:uFillTx/>
                <a:latin typeface="Georgia" panose="02040502050405020303" pitchFamily="18" charset="0"/>
                <a:ea typeface="+mn-ea"/>
                <a:cs typeface="+mn-cs"/>
              </a:rPr>
              <a:t>Maryland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E97132"/>
                </a:solidFill>
                <a:effectLst/>
                <a:uLnTx/>
                <a:uFillTx/>
                <a:latin typeface="Georgia" panose="02040502050405020303" pitchFamily="18" charset="0"/>
                <a:ea typeface="+mn-ea"/>
                <a:cs typeface="+mn-cs"/>
              </a:rPr>
              <a:t>Montana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E97132"/>
                </a:solidFill>
                <a:effectLst/>
                <a:uLnTx/>
                <a:uFillTx/>
                <a:latin typeface="Georgia" panose="02040502050405020303" pitchFamily="18" charset="0"/>
                <a:ea typeface="+mn-ea"/>
                <a:cs typeface="+mn-cs"/>
              </a:rPr>
              <a:t>Nebraska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i="0" u="none" strike="noStrike" kern="1200" cap="none" spc="0" normalizeH="0" baseline="0" noProof="0" dirty="0">
                <a:ln>
                  <a:noFill/>
                </a:ln>
                <a:solidFill>
                  <a:srgbClr val="151083"/>
                </a:solidFill>
                <a:effectLst/>
                <a:uLnTx/>
                <a:uFillTx/>
                <a:latin typeface="Georgia" panose="02040502050405020303" pitchFamily="18" charset="0"/>
                <a:ea typeface="+mn-ea"/>
                <a:cs typeface="+mn-cs"/>
              </a:rPr>
              <a:t>Washington</a:t>
            </a:r>
            <a:r>
              <a:rPr kumimoji="0" lang="en-US" sz="1600" b="1" i="0" u="none" strike="noStrike" kern="1200" cap="none" spc="0" normalizeH="0" baseline="0" noProof="0" dirty="0">
                <a:ln>
                  <a:noFill/>
                </a:ln>
                <a:solidFill>
                  <a:srgbClr val="151083"/>
                </a:solidFill>
                <a:effectLst/>
                <a:uLnTx/>
                <a:uFillTx/>
                <a:latin typeface="Georgia" panose="02040502050405020303" pitchFamily="18"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E97132"/>
                </a:solidFill>
                <a:effectLst/>
                <a:uLnTx/>
                <a:uFillTx/>
                <a:latin typeface="Georgia" panose="02040502050405020303" pitchFamily="18" charset="0"/>
                <a:ea typeface="+mn-ea"/>
                <a:cs typeface="+mn-cs"/>
              </a:rPr>
              <a:t>West Virginia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If you are seeking licensure in any of these jurisdictions,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contact the </a:t>
            </a:r>
            <a:r>
              <a:rPr kumimoji="0" lang="en-US" sz="1600" b="0" i="0" u="sng" strike="noStrike" kern="1200" cap="none" spc="0" normalizeH="0" baseline="0" noProof="0" dirty="0">
                <a:ln>
                  <a:noFill/>
                </a:ln>
                <a:solidFill>
                  <a:srgbClr val="DB0032"/>
                </a:solidFill>
                <a:effectLst/>
                <a:uLnTx/>
                <a:uFillTx/>
                <a:latin typeface="Georgia" panose="02040502050405020303" pitchFamily="18" charset="0"/>
                <a:ea typeface="+mn-ea"/>
                <a:cs typeface="+mn-cs"/>
                <a:hlinkClick r:id="rId3"/>
              </a:rPr>
              <a:t>board of pharmacy</a:t>
            </a:r>
            <a:r>
              <a:rPr kumimoji="0" lang="en-US" sz="1600" b="0" i="0" u="none" strike="noStrike" kern="1200" cap="none" spc="0" normalizeH="0" baseline="0" noProof="0" dirty="0">
                <a:ln>
                  <a:noFill/>
                </a:ln>
                <a:solidFill>
                  <a:srgbClr val="6E7272"/>
                </a:solidFill>
                <a:effectLst/>
                <a:uLnTx/>
                <a:uFillTx/>
                <a:latin typeface="Georgia" panose="02040502050405020303" pitchFamily="18" charset="0"/>
                <a:ea typeface="+mn-ea"/>
                <a:cs typeface="+mn-cs"/>
              </a:rPr>
              <a:t> for their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6E727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151083"/>
                </a:solidFill>
              </a:rPr>
              <a:t>**July 2, 2026</a:t>
            </a:r>
          </a:p>
        </p:txBody>
      </p:sp>
    </p:spTree>
    <p:extLst>
      <p:ext uri="{BB962C8B-B14F-4D97-AF65-F5344CB8AC3E}">
        <p14:creationId xmlns:p14="http://schemas.microsoft.com/office/powerpoint/2010/main" val="207616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BFF7E-AB12-BC06-2CD6-E4FE16EEF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851EB-F069-D654-51E9-E2D8DA9E63D4}"/>
              </a:ext>
            </a:extLst>
          </p:cNvPr>
          <p:cNvSpPr>
            <a:spLocks noGrp="1"/>
          </p:cNvSpPr>
          <p:nvPr>
            <p:ph type="ctrTitle"/>
          </p:nvPr>
        </p:nvSpPr>
        <p:spPr>
          <a:xfrm>
            <a:off x="370114" y="587829"/>
            <a:ext cx="8904515" cy="903514"/>
          </a:xfrm>
        </p:spPr>
        <p:txBody>
          <a:bodyPr>
            <a:normAutofit/>
          </a:bodyPr>
          <a:lstStyle/>
          <a:p>
            <a:r>
              <a:rPr kumimoji="0" lang="en-US" sz="3600" b="1" i="0" u="none" strike="noStrike" kern="1200" cap="none" spc="0" normalizeH="0" baseline="0" noProof="0" dirty="0">
                <a:ln>
                  <a:noFill/>
                </a:ln>
                <a:solidFill>
                  <a:srgbClr val="156082"/>
                </a:solidFill>
                <a:effectLst/>
                <a:uLnTx/>
                <a:uFillTx/>
                <a:latin typeface="Georgia" panose="02040502050405020303" pitchFamily="18" charset="0"/>
                <a:ea typeface="+mj-ea"/>
                <a:cs typeface="Arial"/>
              </a:rPr>
              <a:t>Definition of Standard of Care </a:t>
            </a:r>
            <a:endParaRPr lang="en-US" sz="3600" dirty="0"/>
          </a:p>
        </p:txBody>
      </p:sp>
      <p:sp>
        <p:nvSpPr>
          <p:cNvPr id="3" name="Subtitle 2">
            <a:extLst>
              <a:ext uri="{FF2B5EF4-FFF2-40B4-BE49-F238E27FC236}">
                <a16:creationId xmlns:a16="http://schemas.microsoft.com/office/drawing/2014/main" id="{31B263D7-852A-B573-26B2-2E7EBC171E59}"/>
              </a:ext>
            </a:extLst>
          </p:cNvPr>
          <p:cNvSpPr>
            <a:spLocks noGrp="1"/>
          </p:cNvSpPr>
          <p:nvPr>
            <p:ph type="subTitle" idx="1"/>
          </p:nvPr>
        </p:nvSpPr>
        <p:spPr>
          <a:xfrm>
            <a:off x="1524000" y="2079171"/>
            <a:ext cx="9144000" cy="3875315"/>
          </a:xfrm>
        </p:spPr>
        <p:txBody>
          <a:bodyPr>
            <a:normAutofit fontScale="92500" lnSpcReduction="10000"/>
          </a:bodyPr>
          <a:lstStyle/>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The </a:t>
            </a:r>
            <a:r>
              <a:rPr kumimoji="0" lang="en-US" sz="3200" b="0" i="0" u="sng" strike="noStrike" kern="1200" cap="none" spc="0" normalizeH="0" baseline="0" noProof="0" dirty="0">
                <a:ln>
                  <a:noFill/>
                </a:ln>
                <a:solidFill>
                  <a:srgbClr val="156082"/>
                </a:solidFill>
                <a:effectLst/>
                <a:uLnTx/>
                <a:uFillTx/>
                <a:latin typeface="Georgia" panose="02040502050405020303" pitchFamily="18" charset="0"/>
                <a:ea typeface="+mn-ea"/>
                <a:cs typeface="Arial"/>
              </a:rPr>
              <a:t>level of care and service </a:t>
            </a:r>
            <a:r>
              <a:rPr kumimoji="0" lang="en-US" sz="32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that a </a:t>
            </a:r>
            <a:r>
              <a:rPr kumimoji="0" lang="en-US" sz="3200" b="0" i="0" u="sng" strike="noStrike" kern="1200" cap="none" spc="0" normalizeH="0" baseline="0" noProof="0" dirty="0">
                <a:ln>
                  <a:noFill/>
                </a:ln>
                <a:solidFill>
                  <a:srgbClr val="156082"/>
                </a:solidFill>
                <a:effectLst/>
                <a:uLnTx/>
                <a:uFillTx/>
                <a:latin typeface="Georgia" panose="02040502050405020303" pitchFamily="18" charset="0"/>
                <a:ea typeface="+mn-ea"/>
                <a:cs typeface="Arial"/>
              </a:rPr>
              <a:t>reasonably competent and skilled</a:t>
            </a:r>
            <a:r>
              <a:rPr kumimoji="0" lang="en-US" sz="32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 health professional, with a </a:t>
            </a:r>
            <a:r>
              <a:rPr kumimoji="0" lang="en-US" sz="3200" b="0" i="0" u="sng" strike="noStrike" kern="1200" cap="none" spc="0" normalizeH="0" baseline="0" noProof="0" dirty="0">
                <a:ln>
                  <a:noFill/>
                </a:ln>
                <a:solidFill>
                  <a:srgbClr val="156082"/>
                </a:solidFill>
                <a:effectLst/>
                <a:uLnTx/>
                <a:uFillTx/>
                <a:latin typeface="Georgia" panose="02040502050405020303" pitchFamily="18" charset="0"/>
                <a:ea typeface="+mn-ea"/>
                <a:cs typeface="Arial"/>
              </a:rPr>
              <a:t>similar background </a:t>
            </a:r>
            <a:r>
              <a:rPr kumimoji="0" lang="en-US" sz="32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and in a </a:t>
            </a:r>
            <a:r>
              <a:rPr kumimoji="0" lang="en-US" sz="3200" b="0" i="0" u="sng" strike="noStrike" kern="1200" cap="none" spc="0" normalizeH="0" baseline="0" noProof="0" dirty="0">
                <a:ln>
                  <a:noFill/>
                </a:ln>
                <a:solidFill>
                  <a:srgbClr val="156082"/>
                </a:solidFill>
                <a:effectLst/>
                <a:uLnTx/>
                <a:uFillTx/>
                <a:latin typeface="Georgia" panose="02040502050405020303" pitchFamily="18" charset="0"/>
                <a:ea typeface="+mn-ea"/>
                <a:cs typeface="Arial"/>
              </a:rPr>
              <a:t>similar setting</a:t>
            </a:r>
            <a:r>
              <a:rPr kumimoji="0" lang="en-US" sz="32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 would have provided under </a:t>
            </a:r>
            <a:r>
              <a:rPr kumimoji="0" lang="en-US" sz="3200" b="0" i="0" u="sng" strike="noStrike" kern="1200" cap="none" spc="0" normalizeH="0" baseline="0" noProof="0" dirty="0">
                <a:ln>
                  <a:noFill/>
                </a:ln>
                <a:solidFill>
                  <a:srgbClr val="156082"/>
                </a:solidFill>
                <a:effectLst/>
                <a:uLnTx/>
                <a:uFillTx/>
                <a:latin typeface="Georgia" panose="02040502050405020303" pitchFamily="18" charset="0"/>
                <a:ea typeface="+mn-ea"/>
                <a:cs typeface="Arial"/>
              </a:rPr>
              <a:t>similar circumstances</a:t>
            </a:r>
            <a:r>
              <a:rPr kumimoji="0" lang="en-US" sz="32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It is a </a:t>
            </a:r>
            <a:r>
              <a:rPr kumimoji="0" lang="en-US" sz="3200" b="1" i="0" u="sng" strike="noStrike" kern="1200" cap="none" spc="0" normalizeH="0" baseline="0" noProof="0" dirty="0">
                <a:ln>
                  <a:noFill/>
                </a:ln>
                <a:solidFill>
                  <a:srgbClr val="156082"/>
                </a:solidFill>
                <a:effectLst/>
                <a:uLnTx/>
                <a:uFillTx/>
                <a:latin typeface="Georgia" panose="02040502050405020303" pitchFamily="18" charset="0"/>
                <a:ea typeface="+mn-ea"/>
                <a:cs typeface="Arial"/>
              </a:rPr>
              <a:t>benchmark</a:t>
            </a:r>
            <a:r>
              <a:rPr kumimoji="0" lang="en-US" sz="32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 used to measure the </a:t>
            </a:r>
            <a:r>
              <a:rPr kumimoji="0" lang="en-US" sz="3200" b="0" i="0" u="sng" strike="noStrike" kern="1200" cap="none" spc="0" normalizeH="0" baseline="0" noProof="0" dirty="0">
                <a:ln>
                  <a:noFill/>
                </a:ln>
                <a:solidFill>
                  <a:srgbClr val="156082"/>
                </a:solidFill>
                <a:effectLst/>
                <a:uLnTx/>
                <a:uFillTx/>
                <a:latin typeface="Georgia" panose="02040502050405020303" pitchFamily="18" charset="0"/>
                <a:ea typeface="+mn-ea"/>
                <a:cs typeface="Arial"/>
              </a:rPr>
              <a:t>quality and appropriateness of the care</a:t>
            </a:r>
            <a:r>
              <a:rPr kumimoji="0" lang="en-US" sz="32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 provided by healthcare practitioners. </a:t>
            </a:r>
          </a:p>
          <a:p>
            <a:endParaRPr lang="en-US" dirty="0"/>
          </a:p>
        </p:txBody>
      </p:sp>
    </p:spTree>
    <p:extLst>
      <p:ext uri="{BB962C8B-B14F-4D97-AF65-F5344CB8AC3E}">
        <p14:creationId xmlns:p14="http://schemas.microsoft.com/office/powerpoint/2010/main" val="73804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C7AD0-E8B7-4867-97FB-F1C80F556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3824F-B52B-10D0-0768-0606B958225D}"/>
              </a:ext>
            </a:extLst>
          </p:cNvPr>
          <p:cNvSpPr>
            <a:spLocks noGrp="1"/>
          </p:cNvSpPr>
          <p:nvPr>
            <p:ph type="ctrTitle"/>
          </p:nvPr>
        </p:nvSpPr>
        <p:spPr>
          <a:xfrm>
            <a:off x="370114" y="587829"/>
            <a:ext cx="8904515" cy="903514"/>
          </a:xfrm>
        </p:spPr>
        <p:txBody>
          <a:bodyPr>
            <a:normAutofit/>
          </a:bodyPr>
          <a:lstStyle/>
          <a:p>
            <a:r>
              <a:rPr kumimoji="0" lang="en-US" sz="3600" b="1" i="0" u="none" strike="noStrike" kern="1200" cap="none" spc="0" normalizeH="0" baseline="0" noProof="0" dirty="0">
                <a:ln>
                  <a:noFill/>
                </a:ln>
                <a:solidFill>
                  <a:srgbClr val="156082"/>
                </a:solidFill>
                <a:effectLst/>
                <a:uLnTx/>
                <a:uFillTx/>
                <a:latin typeface="Georgia" panose="02040502050405020303" pitchFamily="18" charset="0"/>
                <a:ea typeface="+mj-ea"/>
                <a:cs typeface="Arial"/>
              </a:rPr>
              <a:t>Standard of Care Implementation</a:t>
            </a:r>
            <a:endParaRPr lang="en-US" sz="3600" dirty="0"/>
          </a:p>
        </p:txBody>
      </p:sp>
      <p:sp>
        <p:nvSpPr>
          <p:cNvPr id="3" name="Subtitle 2">
            <a:extLst>
              <a:ext uri="{FF2B5EF4-FFF2-40B4-BE49-F238E27FC236}">
                <a16:creationId xmlns:a16="http://schemas.microsoft.com/office/drawing/2014/main" id="{2C119990-6CDF-D85A-B1E7-B150168061CB}"/>
              </a:ext>
            </a:extLst>
          </p:cNvPr>
          <p:cNvSpPr>
            <a:spLocks noGrp="1"/>
          </p:cNvSpPr>
          <p:nvPr>
            <p:ph type="subTitle" idx="1"/>
          </p:nvPr>
        </p:nvSpPr>
        <p:spPr>
          <a:xfrm>
            <a:off x="1524000" y="2079171"/>
            <a:ext cx="9144000" cy="3875315"/>
          </a:xfrm>
        </p:spPr>
        <p:txBody>
          <a:bodyPr>
            <a:normAutofit fontScale="77500" lnSpcReduction="20000"/>
          </a:bodyPr>
          <a:lstStyle/>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Iowa was the 3</a:t>
            </a:r>
            <a:r>
              <a:rPr kumimoji="0" lang="en-US" sz="4000" b="0" i="0" u="none" strike="noStrike" kern="1200" cap="none" spc="0" normalizeH="0" baseline="30000" noProof="0" dirty="0">
                <a:ln>
                  <a:noFill/>
                </a:ln>
                <a:solidFill>
                  <a:srgbClr val="156082"/>
                </a:solidFill>
                <a:effectLst/>
                <a:uLnTx/>
                <a:uFillTx/>
                <a:latin typeface="Georgia" panose="02040502050405020303" pitchFamily="18" charset="0"/>
                <a:ea typeface="+mn-ea"/>
                <a:cs typeface="Arial"/>
              </a:rPr>
              <a:t>rd</a:t>
            </a:r>
            <a:r>
              <a:rPr kumimoji="0" lang="en-US" sz="40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 state to implement a standard of care framework, following Idaho and Alaska.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srgbClr val="156082"/>
                </a:solidFill>
                <a:effectLst/>
                <a:uLnTx/>
                <a:uFillTx/>
                <a:latin typeface="Georgia" panose="02040502050405020303" pitchFamily="18" charset="0"/>
                <a:ea typeface="+mn-ea"/>
                <a:cs typeface="Arial"/>
              </a:rPr>
              <a:t>Iowa Pharmacy Association is focused on creating educational resources for members and collaborating with the Board of Pharmacy to implement this legislation.</a:t>
            </a:r>
          </a:p>
          <a:p>
            <a:endParaRPr lang="en-US" dirty="0"/>
          </a:p>
        </p:txBody>
      </p:sp>
    </p:spTree>
    <p:extLst>
      <p:ext uri="{BB962C8B-B14F-4D97-AF65-F5344CB8AC3E}">
        <p14:creationId xmlns:p14="http://schemas.microsoft.com/office/powerpoint/2010/main" val="2845963961"/>
      </p:ext>
    </p:extLst>
  </p:cSld>
  <p:clrMapOvr>
    <a:masterClrMapping/>
  </p:clrMapOvr>
</p:sld>
</file>

<file path=ppt/theme/theme1.xml><?xml version="1.0" encoding="utf-8"?>
<a:theme xmlns:a="http://schemas.openxmlformats.org/drawingml/2006/main" name="Office Theme">
  <a:themeElements>
    <a:clrScheme name="Custom">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6039</TotalTime>
  <Words>1458</Words>
  <Application>Microsoft Office PowerPoint</Application>
  <PresentationFormat>Widescreen</PresentationFormat>
  <Paragraphs>187</Paragraphs>
  <Slides>21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Aptos</vt:lpstr>
      <vt:lpstr>Aptos Display</vt:lpstr>
      <vt:lpstr>Arial</vt:lpstr>
      <vt:lpstr>Georgia</vt:lpstr>
      <vt:lpstr>Roboto</vt:lpstr>
      <vt:lpstr>Segoe Script</vt:lpstr>
      <vt:lpstr>Wingdings</vt:lpstr>
      <vt:lpstr>Office Theme</vt:lpstr>
      <vt:lpstr>1_Office Theme</vt:lpstr>
      <vt:lpstr>PowerPoint Presentation</vt:lpstr>
      <vt:lpstr>Disclosures</vt:lpstr>
      <vt:lpstr>Learning Objectives</vt:lpstr>
      <vt:lpstr>NABP’s Letter to the Deans April 17, 2026</vt:lpstr>
      <vt:lpstr>NABP’s Candidate Application Bulletin</vt:lpstr>
      <vt:lpstr>Original Licensure and Licensure by Examination</vt:lpstr>
      <vt:lpstr> Uniform MPJE (UMPJE) States</vt:lpstr>
      <vt:lpstr>Definition of Standard of Care </vt:lpstr>
      <vt:lpstr>Standard of Care Implementation</vt:lpstr>
      <vt:lpstr>Iowa Code Chapter 155A*  (Pharmacy Practice Act) (HF 555)</vt:lpstr>
      <vt:lpstr>Governor’s Executive Order #10*</vt:lpstr>
      <vt:lpstr>Iowa Administrative Code</vt:lpstr>
      <vt:lpstr>Iowa Administrative Code</vt:lpstr>
      <vt:lpstr>Standard of Care  Benchmark Questions</vt:lpstr>
      <vt:lpstr>What happens if a compliance officer doesn't agree with something we do, even if a large group of reasonably competent pharmacists agree?</vt:lpstr>
      <vt:lpstr>Drug Topics Standard of Care Interview </vt:lpstr>
      <vt:lpstr>Cicero Institute*</vt:lpstr>
      <vt:lpstr>Neumann’s Pharmacy, L.L.C. v. DEA United States Court of Appeals for the Fifth Circuit February 13, 2026</vt:lpstr>
      <vt:lpstr>BioEthics Current Events</vt:lpstr>
      <vt:lpstr>It’s Kahoot! Time….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Logan Grove</dc:creator>
  <cp:lastModifiedBy>Ron Herman</cp:lastModifiedBy>
  <cp:revision>4</cp:revision>
  <dcterms:created xsi:type="dcterms:W3CDTF">2026-01-14T12:51:25Z</dcterms:created>
  <dcterms:modified xsi:type="dcterms:W3CDTF">2026-06-04T16:20:37Z</dcterms:modified>
</cp:coreProperties>
</file>